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93" r:id="rId31"/>
    <p:sldId id="294" r:id="rId32"/>
    <p:sldId id="292" r:id="rId33"/>
    <p:sldId id="301" r:id="rId34"/>
    <p:sldId id="296" r:id="rId35"/>
    <p:sldId id="295" r:id="rId36"/>
    <p:sldId id="300" r:id="rId37"/>
    <p:sldId id="299" r:id="rId38"/>
    <p:sldId id="298" r:id="rId39"/>
    <p:sldId id="297" r:id="rId40"/>
    <p:sldId id="291" r:id="rId41"/>
    <p:sldId id="287" r:id="rId42"/>
    <p:sldId id="302" r:id="rId43"/>
    <p:sldId id="303" r:id="rId44"/>
    <p:sldId id="304" r:id="rId45"/>
    <p:sldId id="28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CC4D0-6EAA-472C-94CF-800D97706461}" type="datetimeFigureOut">
              <a:rPr lang="en-GB" smtClean="0"/>
              <a:t>08/10/2024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74A7F-2DA1-44A5-AE51-1AD406595715}" type="slidenum">
              <a:rPr lang="en-GB" smtClean="0"/>
              <a:t>‹#›</a:t>
            </a:fld>
            <a:endParaRPr lang="en-GB"/>
          </a:p>
        </p:txBody>
      </p:sp>
    </p:spTree>
    <p:extLst>
      <p:ext uri="{BB962C8B-B14F-4D97-AF65-F5344CB8AC3E}">
        <p14:creationId xmlns:p14="http://schemas.microsoft.com/office/powerpoint/2010/main" val="728389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use.jhu.edu/pub/56/article/19440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2</a:t>
            </a:fld>
            <a:endParaRPr lang="en-GB" dirty="0"/>
          </a:p>
        </p:txBody>
      </p:sp>
    </p:spTree>
    <p:extLst>
      <p:ext uri="{BB962C8B-B14F-4D97-AF65-F5344CB8AC3E}">
        <p14:creationId xmlns:p14="http://schemas.microsoft.com/office/powerpoint/2010/main" val="322145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Cf. </a:t>
            </a:r>
            <a:r>
              <a:rPr lang="en-US" sz="1200" dirty="0"/>
              <a:t>Solomon Northup, </a:t>
            </a:r>
            <a:r>
              <a:rPr lang="en-US" sz="1200" i="1" dirty="0"/>
              <a:t>Twelve Years a Slave, </a:t>
            </a:r>
            <a:r>
              <a:rPr lang="en-US" sz="1200" dirty="0"/>
              <a:t>p.24</a:t>
            </a:r>
            <a:r>
              <a:rPr lang="en-US" sz="1200" i="1" dirty="0"/>
              <a:t>: </a:t>
            </a:r>
            <a:r>
              <a:rPr lang="en-US" sz="1200" dirty="0"/>
              <a:t>“</a:t>
            </a:r>
            <a:r>
              <a:rPr lang="en-US" sz="1200" dirty="0">
                <a:highlight>
                  <a:srgbClr val="FFFF00"/>
                </a:highlight>
              </a:rPr>
              <a:t>my fiddle was notorious</a:t>
            </a:r>
            <a:r>
              <a:rPr lang="en-US" sz="1200" dirty="0"/>
              <a:t>” or p.196: “</a:t>
            </a:r>
            <a:r>
              <a:rPr lang="en-US" b="0" i="0" dirty="0">
                <a:solidFill>
                  <a:srgbClr val="000000"/>
                </a:solidFill>
                <a:effectLst/>
                <a:latin typeface="Arial" panose="020B0604020202020204" pitchFamily="34" charset="0"/>
              </a:rPr>
              <a:t>I was indebted to my violin, my constant companion, the source of profit, and soother of my sorrows”, </a:t>
            </a:r>
            <a:r>
              <a:rPr lang="en-US" b="0" i="1" dirty="0">
                <a:solidFill>
                  <a:srgbClr val="000000"/>
                </a:solidFill>
                <a:effectLst/>
                <a:latin typeface="Arial" panose="020B0604020202020204" pitchFamily="34" charset="0"/>
              </a:rPr>
              <a:t>op. cit.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Nicholas Rogers, “Lower Deck Narratives and Sociability in the British Navy, 1750-1815” in Kevin Gilmartin, ed., </a:t>
            </a:r>
            <a:r>
              <a:rPr lang="en-GB" sz="1800" b="0" i="1" u="none" strike="noStrike" dirty="0">
                <a:solidFill>
                  <a:srgbClr val="000000"/>
                </a:solidFill>
                <a:effectLst/>
                <a:latin typeface="Arial" panose="020B0604020202020204" pitchFamily="34" charset="0"/>
              </a:rPr>
              <a:t>Sociable Places: Locating Culture in Romantic-Period Britain</a:t>
            </a:r>
            <a:r>
              <a:rPr lang="en-GB" sz="1800" b="0" i="0" u="none" strike="noStrike" dirty="0">
                <a:solidFill>
                  <a:srgbClr val="000000"/>
                </a:solidFill>
                <a:effectLst/>
                <a:latin typeface="Arial" panose="020B0604020202020204" pitchFamily="34" charset="0"/>
              </a:rPr>
              <a:t> (2017), chapter 10.</a:t>
            </a:r>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18</a:t>
            </a:fld>
            <a:endParaRPr lang="en-GB"/>
          </a:p>
        </p:txBody>
      </p:sp>
    </p:spTree>
    <p:extLst>
      <p:ext uri="{BB962C8B-B14F-4D97-AF65-F5344CB8AC3E}">
        <p14:creationId xmlns:p14="http://schemas.microsoft.com/office/powerpoint/2010/main" val="20584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Timothy Jenks, </a:t>
            </a:r>
            <a:r>
              <a:rPr lang="en-GB" i="1" dirty="0"/>
              <a:t>Naval Engagements: Patriotism, Cultural Politics, and the Royal Navy, 1793-1815</a:t>
            </a:r>
            <a:r>
              <a:rPr lang="en-GB" i="0" dirty="0"/>
              <a:t> (2006) – esp. p.205: “One aspect of the cultural fascination with disabled seamen was their relative novelty.”</a:t>
            </a:r>
          </a:p>
          <a:p>
            <a:r>
              <a:rPr lang="en-GB" i="0" dirty="0"/>
              <a:t>Marcus </a:t>
            </a:r>
            <a:r>
              <a:rPr lang="en-GB" i="0" dirty="0" err="1"/>
              <a:t>Rediker</a:t>
            </a:r>
            <a:r>
              <a:rPr lang="en-GB" i="0" dirty="0"/>
              <a:t>, </a:t>
            </a:r>
            <a:r>
              <a:rPr lang="en-GB" i="1" dirty="0"/>
              <a:t>Between the Devil and the Deep Blue Sea: Merchant Seamen, Pirates, and the Anglo-American Maritime World, 1700-1750</a:t>
            </a:r>
            <a:r>
              <a:rPr lang="en-GB" i="0" dirty="0"/>
              <a:t> (1987), pp.110-111.</a:t>
            </a:r>
          </a:p>
          <a:p>
            <a:r>
              <a:rPr lang="en-GB" i="0" dirty="0"/>
              <a:t>Painting date: </a:t>
            </a:r>
            <a:r>
              <a:rPr lang="fr-FR" b="1" i="0" dirty="0">
                <a:solidFill>
                  <a:srgbClr val="2B3545"/>
                </a:solidFill>
                <a:effectLst/>
                <a:latin typeface="Inter" panose="02000503000000020004" pitchFamily="2" charset="0"/>
              </a:rPr>
              <a:t>L'artillerie de mer : marine </a:t>
            </a:r>
            <a:r>
              <a:rPr lang="fr-FR" b="1" i="0" dirty="0" err="1">
                <a:solidFill>
                  <a:srgbClr val="2B3545"/>
                </a:solidFill>
                <a:effectLst/>
                <a:latin typeface="Inter" panose="02000503000000020004" pitchFamily="2" charset="0"/>
              </a:rPr>
              <a:t>franc̜aise</a:t>
            </a:r>
            <a:r>
              <a:rPr lang="fr-FR" b="1" i="0" dirty="0">
                <a:solidFill>
                  <a:srgbClr val="2B3545"/>
                </a:solidFill>
                <a:effectLst/>
                <a:latin typeface="Inter" panose="02000503000000020004" pitchFamily="2" charset="0"/>
              </a:rPr>
              <a:t> 1650-1850 </a:t>
            </a:r>
            <a:r>
              <a:rPr lang="fr-FR" b="0" i="0" dirty="0">
                <a:solidFill>
                  <a:srgbClr val="2B3545"/>
                </a:solidFill>
                <a:effectLst/>
                <a:latin typeface="Inter" panose="02000503000000020004" pitchFamily="2" charset="0"/>
              </a:rPr>
              <a:t>by Jean </a:t>
            </a:r>
            <a:r>
              <a:rPr lang="fr-FR" b="0" i="0" dirty="0" err="1">
                <a:solidFill>
                  <a:srgbClr val="2B3545"/>
                </a:solidFill>
                <a:effectLst/>
                <a:latin typeface="Inter" panose="02000503000000020004" pitchFamily="2" charset="0"/>
              </a:rPr>
              <a:t>Boudriot</a:t>
            </a:r>
            <a:r>
              <a:rPr lang="fr-FR" b="0" i="0" dirty="0">
                <a:solidFill>
                  <a:srgbClr val="2B3545"/>
                </a:solidFill>
                <a:effectLst/>
                <a:latin typeface="Inter" panose="02000503000000020004" pitchFamily="2" charset="0"/>
              </a:rPr>
              <a:t>.</a:t>
            </a:r>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21</a:t>
            </a:fld>
            <a:endParaRPr lang="en-GB"/>
          </a:p>
        </p:txBody>
      </p:sp>
    </p:spTree>
    <p:extLst>
      <p:ext uri="{BB962C8B-B14F-4D97-AF65-F5344CB8AC3E}">
        <p14:creationId xmlns:p14="http://schemas.microsoft.com/office/powerpoint/2010/main" val="2636931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Richard de </a:t>
            </a:r>
            <a:r>
              <a:rPr lang="en-GB" dirty="0" err="1"/>
              <a:t>Grijs</a:t>
            </a:r>
            <a:r>
              <a:rPr lang="en-GB" dirty="0"/>
              <a:t>, “The Grim Horrors of the Orlop Deck”, </a:t>
            </a:r>
            <a:r>
              <a:rPr lang="en-GB" i="1" dirty="0" err="1"/>
              <a:t>Hektoen</a:t>
            </a:r>
            <a:r>
              <a:rPr lang="en-GB" i="1" dirty="0"/>
              <a:t> International: A Journal of Medical </a:t>
            </a:r>
            <a:r>
              <a:rPr lang="en-GB" i="1" dirty="0" err="1"/>
              <a:t>Humanitites</a:t>
            </a:r>
            <a:r>
              <a:rPr lang="en-GB" i="0" dirty="0"/>
              <a:t> (2024): https://hekint.org/2024/01/08/the-grim-horrors-of-the-orlop-deck/. </a:t>
            </a:r>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23</a:t>
            </a:fld>
            <a:endParaRPr lang="en-GB"/>
          </a:p>
        </p:txBody>
      </p:sp>
    </p:spTree>
    <p:extLst>
      <p:ext uri="{BB962C8B-B14F-4D97-AF65-F5344CB8AC3E}">
        <p14:creationId xmlns:p14="http://schemas.microsoft.com/office/powerpoint/2010/main" val="2250062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 Caputo, “Treating, Preventing, Feigning, Concealing: Sickness, Agency and the Medical Culture of the British Naval Seaman at the End of the Long Eighteenth Century, </a:t>
            </a:r>
            <a:r>
              <a:rPr lang="en-GB" i="1" dirty="0"/>
              <a:t>Social History of Medicine</a:t>
            </a:r>
            <a:r>
              <a:rPr lang="en-GB" i="0" dirty="0"/>
              <a:t> 35.3 (2022): 749-769.</a:t>
            </a:r>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25</a:t>
            </a:fld>
            <a:endParaRPr lang="en-GB"/>
          </a:p>
        </p:txBody>
      </p:sp>
    </p:spTree>
    <p:extLst>
      <p:ext uri="{BB962C8B-B14F-4D97-AF65-F5344CB8AC3E}">
        <p14:creationId xmlns:p14="http://schemas.microsoft.com/office/powerpoint/2010/main" val="762363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Oskar Cox-Jensen, “Joseph Johnson’s Hat, or, The Storm on Tower Hill,” </a:t>
            </a:r>
            <a:r>
              <a:rPr lang="en-GB" i="1" dirty="0"/>
              <a:t>Studies in Romanticism </a:t>
            </a:r>
            <a:r>
              <a:rPr lang="en-GB" i="0" dirty="0"/>
              <a:t>58.4 (2019): 545-569.</a:t>
            </a:r>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28</a:t>
            </a:fld>
            <a:endParaRPr lang="en-GB"/>
          </a:p>
        </p:txBody>
      </p:sp>
    </p:spTree>
    <p:extLst>
      <p:ext uri="{BB962C8B-B14F-4D97-AF65-F5344CB8AC3E}">
        <p14:creationId xmlns:p14="http://schemas.microsoft.com/office/powerpoint/2010/main" val="178168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Rodreguez</a:t>
            </a:r>
            <a:r>
              <a:rPr lang="en-US" dirty="0"/>
              <a:t> King-Dorset, </a:t>
            </a:r>
            <a:r>
              <a:rPr lang="en-US" i="1" dirty="0"/>
              <a:t>Black Dance in London, 1730-1850: Innovation, Tradition, and Resistance</a:t>
            </a:r>
            <a:r>
              <a:rPr lang="en-US" dirty="0"/>
              <a:t>, (Jefferson, NC: McFarland &amp; Company, Inc., 2008)</a:t>
            </a:r>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31</a:t>
            </a:fld>
            <a:endParaRPr lang="en-GB"/>
          </a:p>
        </p:txBody>
      </p:sp>
    </p:spTree>
    <p:extLst>
      <p:ext uri="{BB962C8B-B14F-4D97-AF65-F5344CB8AC3E}">
        <p14:creationId xmlns:p14="http://schemas.microsoft.com/office/powerpoint/2010/main" val="921226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passage continues with a reference to diversity: “I went into a low lodging-house. There was forty men and women sleeping in one room. I had to sleep with a black man, and I slept on the floor to get away from the fellow. There were plenty of girls there; some playing cards and dominoes. It was very dirty – old Mother ----, in Lawrence-lane – the Queen of Hell she was called. There was one tub among the lot of us. I felt altogether disgusted. Those who lived there were beggars, thieves, smashers, coiners, purchasers of begged and stolen goods, and prostitutes.”</a:t>
            </a:r>
          </a:p>
        </p:txBody>
      </p:sp>
      <p:sp>
        <p:nvSpPr>
          <p:cNvPr id="4" name="Slide Number Placeholder 3"/>
          <p:cNvSpPr>
            <a:spLocks noGrp="1"/>
          </p:cNvSpPr>
          <p:nvPr>
            <p:ph type="sldNum" sz="quarter" idx="5"/>
          </p:nvPr>
        </p:nvSpPr>
        <p:spPr/>
        <p:txBody>
          <a:bodyPr/>
          <a:lstStyle/>
          <a:p>
            <a:fld id="{C4B74A7F-2DA1-44A5-AE51-1AD406595715}" type="slidenum">
              <a:rPr lang="en-GB" smtClean="0"/>
              <a:t>36</a:t>
            </a:fld>
            <a:endParaRPr lang="en-GB"/>
          </a:p>
        </p:txBody>
      </p:sp>
    </p:spTree>
    <p:extLst>
      <p:ext uri="{BB962C8B-B14F-4D97-AF65-F5344CB8AC3E}">
        <p14:creationId xmlns:p14="http://schemas.microsoft.com/office/powerpoint/2010/main" val="497009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Richard Kirkland,</a:t>
            </a:r>
            <a:r>
              <a:rPr lang="en-GB" i="1" dirty="0"/>
              <a:t> </a:t>
            </a:r>
            <a:r>
              <a:rPr lang="en-GB" i="0" dirty="0"/>
              <a:t>“Reading the Rookery: The Social Meaning of an Irish Slum in Nineteenth-Century London,” </a:t>
            </a:r>
            <a:r>
              <a:rPr lang="en-GB" i="1" dirty="0"/>
              <a:t>New Hibernia Review</a:t>
            </a:r>
            <a:r>
              <a:rPr lang="en-GB" i="0" dirty="0"/>
              <a:t> 16.1 (2012): 16-20.</a:t>
            </a:r>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37</a:t>
            </a:fld>
            <a:endParaRPr lang="en-GB"/>
          </a:p>
        </p:txBody>
      </p:sp>
    </p:spTree>
    <p:extLst>
      <p:ext uri="{BB962C8B-B14F-4D97-AF65-F5344CB8AC3E}">
        <p14:creationId xmlns:p14="http://schemas.microsoft.com/office/powerpoint/2010/main" val="3334997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Polly and Kitty were both common names for a sailor’s girl in eighteenth-century folk music and popular culture (akin to Jack Tar for a sailor). </a:t>
            </a:r>
          </a:p>
        </p:txBody>
      </p:sp>
      <p:sp>
        <p:nvSpPr>
          <p:cNvPr id="4" name="Slide Number Placeholder 3"/>
          <p:cNvSpPr>
            <a:spLocks noGrp="1"/>
          </p:cNvSpPr>
          <p:nvPr>
            <p:ph type="sldNum" sz="quarter" idx="5"/>
          </p:nvPr>
        </p:nvSpPr>
        <p:spPr/>
        <p:txBody>
          <a:bodyPr/>
          <a:lstStyle/>
          <a:p>
            <a:fld id="{C4B74A7F-2DA1-44A5-AE51-1AD406595715}" type="slidenum">
              <a:rPr lang="en-GB" smtClean="0"/>
              <a:t>39</a:t>
            </a:fld>
            <a:endParaRPr lang="en-GB"/>
          </a:p>
        </p:txBody>
      </p:sp>
    </p:spTree>
    <p:extLst>
      <p:ext uri="{BB962C8B-B14F-4D97-AF65-F5344CB8AC3E}">
        <p14:creationId xmlns:p14="http://schemas.microsoft.com/office/powerpoint/2010/main" val="29926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features in Peter White, </a:t>
            </a:r>
            <a:r>
              <a:rPr lang="en-GB" i="1" dirty="0"/>
              <a:t>Disability: A New History</a:t>
            </a:r>
            <a:r>
              <a:rPr lang="en-GB" i="0" dirty="0"/>
              <a:t>, BBC 4 Radio series: https://www.bbc.co.uk/programmes/b021mdwt. </a:t>
            </a:r>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45</a:t>
            </a:fld>
            <a:endParaRPr lang="en-GB"/>
          </a:p>
        </p:txBody>
      </p:sp>
    </p:spTree>
    <p:extLst>
      <p:ext uri="{BB962C8B-B14F-4D97-AF65-F5344CB8AC3E}">
        <p14:creationId xmlns:p14="http://schemas.microsoft.com/office/powerpoint/2010/main" val="4115411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3</a:t>
            </a:fld>
            <a:endParaRPr lang="en-GB" dirty="0"/>
          </a:p>
        </p:txBody>
      </p:sp>
    </p:spTree>
    <p:extLst>
      <p:ext uri="{BB962C8B-B14F-4D97-AF65-F5344CB8AC3E}">
        <p14:creationId xmlns:p14="http://schemas.microsoft.com/office/powerpoint/2010/main" val="558932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1837 and civil registration, key events in a person’s life were typically recorded by the Church rather than the State – usually through parish records (christenings, marriages, and burials). Beginning in 1598, clergy were required to send copies of their parish registers to the bishop of their diocese. </a:t>
            </a:r>
          </a:p>
        </p:txBody>
      </p:sp>
      <p:sp>
        <p:nvSpPr>
          <p:cNvPr id="4" name="Slide Number Placeholder 3"/>
          <p:cNvSpPr>
            <a:spLocks noGrp="1"/>
          </p:cNvSpPr>
          <p:nvPr>
            <p:ph type="sldNum" sz="quarter" idx="5"/>
          </p:nvPr>
        </p:nvSpPr>
        <p:spPr/>
        <p:txBody>
          <a:bodyPr/>
          <a:lstStyle/>
          <a:p>
            <a:fld id="{C4B74A7F-2DA1-44A5-AE51-1AD406595715}" type="slidenum">
              <a:rPr lang="en-GB" smtClean="0"/>
              <a:t>6</a:t>
            </a:fld>
            <a:endParaRPr lang="en-GB"/>
          </a:p>
        </p:txBody>
      </p:sp>
    </p:spTree>
    <p:extLst>
      <p:ext uri="{BB962C8B-B14F-4D97-AF65-F5344CB8AC3E}">
        <p14:creationId xmlns:p14="http://schemas.microsoft.com/office/powerpoint/2010/main" val="52717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36363"/>
                </a:solidFill>
                <a:effectLst/>
                <a:latin typeface="AdobeGaramondPro"/>
              </a:rPr>
              <a:t>Map by Flynn Walsh from Jeroen </a:t>
            </a:r>
            <a:r>
              <a:rPr lang="en-US" b="0" i="0" dirty="0" err="1">
                <a:solidFill>
                  <a:srgbClr val="636363"/>
                </a:solidFill>
                <a:effectLst/>
                <a:latin typeface="AdobeGaramondPro"/>
              </a:rPr>
              <a:t>Dewulf</a:t>
            </a:r>
            <a:r>
              <a:rPr lang="en-US" b="0" i="0" dirty="0">
                <a:solidFill>
                  <a:srgbClr val="636363"/>
                </a:solidFill>
                <a:effectLst/>
                <a:latin typeface="AdobeGaramondPro"/>
              </a:rPr>
              <a:t>, </a:t>
            </a:r>
            <a:r>
              <a:rPr lang="en-US" b="0" i="1" dirty="0">
                <a:solidFill>
                  <a:srgbClr val="636363"/>
                </a:solidFill>
                <a:effectLst/>
                <a:latin typeface="AdobeGaramondPro"/>
              </a:rPr>
              <a:t>The Pinkster King and the King of Kongo: The Forgotten History of America’s Dutch-Owned Slaves </a:t>
            </a:r>
            <a:r>
              <a:rPr lang="en-US" b="0" i="0" dirty="0">
                <a:solidFill>
                  <a:srgbClr val="636363"/>
                </a:solidFill>
                <a:effectLst/>
                <a:latin typeface="AdobeGaramondPro"/>
              </a:rPr>
              <a:t>(Jackson, Miss.: University Press of Mississippi, 2017)</a:t>
            </a:r>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10</a:t>
            </a:fld>
            <a:endParaRPr lang="en-GB"/>
          </a:p>
        </p:txBody>
      </p:sp>
    </p:spTree>
    <p:extLst>
      <p:ext uri="{BB962C8B-B14F-4D97-AF65-F5344CB8AC3E}">
        <p14:creationId xmlns:p14="http://schemas.microsoft.com/office/powerpoint/2010/main" val="669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11</a:t>
            </a:fld>
            <a:endParaRPr lang="en-GB"/>
          </a:p>
        </p:txBody>
      </p:sp>
    </p:spTree>
    <p:extLst>
      <p:ext uri="{BB962C8B-B14F-4D97-AF65-F5344CB8AC3E}">
        <p14:creationId xmlns:p14="http://schemas.microsoft.com/office/powerpoint/2010/main" val="288772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 “shipped out to sea at an early age to escape an impoverished, unstable life on land.” – Myra C. Glenn, “Troubled Manhood in the Early Republic: The Life and Autobiography of Sailor Horace Lane” (2006): </a:t>
            </a:r>
            <a:r>
              <a:rPr lang="en-US" sz="1200" dirty="0">
                <a:hlinkClick r:id="rId3"/>
              </a:rPr>
              <a:t>https://muse.jhu.edu/pub/56/article/194403</a:t>
            </a:r>
            <a:r>
              <a:rPr lang="en-US" sz="1200" dirty="0"/>
              <a:t>. </a:t>
            </a:r>
          </a:p>
          <a:p>
            <a:endParaRPr lang="en-US" dirty="0"/>
          </a:p>
          <a:p>
            <a:r>
              <a:rPr lang="en-US" dirty="0"/>
              <a:t>“</a:t>
            </a:r>
            <a:r>
              <a:rPr lang="en-US" b="0" i="0" dirty="0">
                <a:solidFill>
                  <a:srgbClr val="0A0A0A"/>
                </a:solidFill>
                <a:effectLst/>
                <a:latin typeface="Source Sans 3"/>
              </a:rPr>
              <a:t>Lane's troubled life also offers another vantage point from which to view the middle-class culture that dominated American society during the first half of the nineteenth century. Studying men whose lives were marginal, even deviant, suggests how the dominant society defined acceptable codes of masculinity and how it regarded and treated men who violated these codes.” – Myra C. Glenn, “Troubled Manhood in the Early Republic: The Life and Autobiography of Sailor Horace Lane” in </a:t>
            </a:r>
            <a:r>
              <a:rPr lang="en-US" b="0" i="1" dirty="0">
                <a:solidFill>
                  <a:srgbClr val="0A0A0A"/>
                </a:solidFill>
                <a:effectLst/>
                <a:latin typeface="Source Sans 3"/>
              </a:rPr>
              <a:t>Journal of the Early Republic</a:t>
            </a:r>
            <a:r>
              <a:rPr lang="en-US" b="0" i="0" dirty="0">
                <a:solidFill>
                  <a:srgbClr val="0A0A0A"/>
                </a:solidFill>
                <a:effectLst/>
                <a:latin typeface="Source Sans 3"/>
              </a:rPr>
              <a:t> 26.1 (2006): 59-93. https://muse.jhu.edu/pub/56/article/194403 </a:t>
            </a:r>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13</a:t>
            </a:fld>
            <a:endParaRPr lang="en-GB"/>
          </a:p>
        </p:txBody>
      </p:sp>
    </p:spTree>
    <p:extLst>
      <p:ext uri="{BB962C8B-B14F-4D97-AF65-F5344CB8AC3E}">
        <p14:creationId xmlns:p14="http://schemas.microsoft.com/office/powerpoint/2010/main" val="2960733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Christopher P. </a:t>
            </a:r>
            <a:r>
              <a:rPr lang="en-US" dirty="0" err="1"/>
              <a:t>Magra</a:t>
            </a:r>
            <a:r>
              <a:rPr lang="en-US" dirty="0"/>
              <a:t>, </a:t>
            </a:r>
            <a:r>
              <a:rPr lang="en-US" i="1" dirty="0"/>
              <a:t>Poseidon’s Curse: British Naval Impressment and Atlantic Origins of the American Revolution </a:t>
            </a:r>
            <a:r>
              <a:rPr lang="en-US" i="0" dirty="0"/>
              <a:t>(CUP, 2016), </a:t>
            </a:r>
            <a:r>
              <a:rPr lang="en-US" dirty="0"/>
              <a:t>Chapter 8, “Mariners and Liberty”. </a:t>
            </a:r>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14</a:t>
            </a:fld>
            <a:endParaRPr lang="en-GB"/>
          </a:p>
        </p:txBody>
      </p:sp>
    </p:spTree>
    <p:extLst>
      <p:ext uri="{BB962C8B-B14F-4D97-AF65-F5344CB8AC3E}">
        <p14:creationId xmlns:p14="http://schemas.microsoft.com/office/powerpoint/2010/main" val="175559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Jeffrey Bolster, </a:t>
            </a:r>
            <a:r>
              <a:rPr lang="en-US" i="1" dirty="0"/>
              <a:t>Black Jacks: African American Seamen in the Age of Sail </a:t>
            </a:r>
            <a:r>
              <a:rPr lang="en-US" i="0" dirty="0"/>
              <a:t>(1998), p.216, notes “Black seamen took advantage of sailors’ anonymity to name themselves at will.”</a:t>
            </a:r>
            <a:endParaRPr lang="en-GB" dirty="0"/>
          </a:p>
        </p:txBody>
      </p:sp>
      <p:sp>
        <p:nvSpPr>
          <p:cNvPr id="4" name="Slide Number Placeholder 3"/>
          <p:cNvSpPr>
            <a:spLocks noGrp="1"/>
          </p:cNvSpPr>
          <p:nvPr>
            <p:ph type="sldNum" sz="quarter" idx="5"/>
          </p:nvPr>
        </p:nvSpPr>
        <p:spPr/>
        <p:txBody>
          <a:bodyPr/>
          <a:lstStyle/>
          <a:p>
            <a:fld id="{C4B74A7F-2DA1-44A5-AE51-1AD406595715}" type="slidenum">
              <a:rPr lang="en-GB" smtClean="0"/>
              <a:t>15</a:t>
            </a:fld>
            <a:endParaRPr lang="en-GB"/>
          </a:p>
        </p:txBody>
      </p:sp>
    </p:spTree>
    <p:extLst>
      <p:ext uri="{BB962C8B-B14F-4D97-AF65-F5344CB8AC3E}">
        <p14:creationId xmlns:p14="http://schemas.microsoft.com/office/powerpoint/2010/main" val="3521733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Richard McGrady, "</a:t>
            </a:r>
            <a:r>
              <a:rPr lang="en-GB" dirty="0" err="1"/>
              <a:t>Emidy</a:t>
            </a:r>
            <a:r>
              <a:rPr lang="en-GB" dirty="0"/>
              <a:t>, Joseph Antonio (c.1770–1835)", </a:t>
            </a:r>
            <a:r>
              <a:rPr lang="en-GB" i="1" dirty="0"/>
              <a:t>Oxford Dictionary of National Biography</a:t>
            </a:r>
            <a:r>
              <a:rPr lang="en-GB" dirty="0"/>
              <a:t>, Oxford University Press, 2004</a:t>
            </a:r>
          </a:p>
        </p:txBody>
      </p:sp>
      <p:sp>
        <p:nvSpPr>
          <p:cNvPr id="4" name="Slide Number Placeholder 3"/>
          <p:cNvSpPr>
            <a:spLocks noGrp="1"/>
          </p:cNvSpPr>
          <p:nvPr>
            <p:ph type="sldNum" sz="quarter" idx="5"/>
          </p:nvPr>
        </p:nvSpPr>
        <p:spPr/>
        <p:txBody>
          <a:bodyPr/>
          <a:lstStyle/>
          <a:p>
            <a:fld id="{C4B74A7F-2DA1-44A5-AE51-1AD406595715}" type="slidenum">
              <a:rPr lang="en-GB" smtClean="0"/>
              <a:t>17</a:t>
            </a:fld>
            <a:endParaRPr lang="en-GB"/>
          </a:p>
        </p:txBody>
      </p:sp>
    </p:spTree>
    <p:extLst>
      <p:ext uri="{BB962C8B-B14F-4D97-AF65-F5344CB8AC3E}">
        <p14:creationId xmlns:p14="http://schemas.microsoft.com/office/powerpoint/2010/main" val="327543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79DF-69FA-975F-8983-C18CEC7FD78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D669E2E-E9EB-696A-B785-DEE11F8F9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FA47FE9-BE2F-1B4B-5055-F66A7EBF78F7}"/>
              </a:ext>
            </a:extLst>
          </p:cNvPr>
          <p:cNvSpPr>
            <a:spLocks noGrp="1"/>
          </p:cNvSpPr>
          <p:nvPr>
            <p:ph type="dt" sz="half" idx="10"/>
          </p:nvPr>
        </p:nvSpPr>
        <p:spPr/>
        <p:txBody>
          <a:bodyPr/>
          <a:lstStyle/>
          <a:p>
            <a:fld id="{F84998BC-8489-4E9B-AFEE-7BE05B6256A1}" type="datetimeFigureOut">
              <a:rPr lang="en-GB" smtClean="0"/>
              <a:t>08/10/2024</a:t>
            </a:fld>
            <a:endParaRPr lang="en-GB"/>
          </a:p>
        </p:txBody>
      </p:sp>
      <p:sp>
        <p:nvSpPr>
          <p:cNvPr id="5" name="Footer Placeholder 4">
            <a:extLst>
              <a:ext uri="{FF2B5EF4-FFF2-40B4-BE49-F238E27FC236}">
                <a16:creationId xmlns:a16="http://schemas.microsoft.com/office/drawing/2014/main" id="{531A6611-E8E4-4681-DC60-F80E46A4AC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E6210F-4B92-4159-D1B5-FC7127D47F68}"/>
              </a:ext>
            </a:extLst>
          </p:cNvPr>
          <p:cNvSpPr>
            <a:spLocks noGrp="1"/>
          </p:cNvSpPr>
          <p:nvPr>
            <p:ph type="sldNum" sz="quarter" idx="12"/>
          </p:nvPr>
        </p:nvSpPr>
        <p:spPr/>
        <p:txBody>
          <a:bodyPr/>
          <a:lstStyle/>
          <a:p>
            <a:fld id="{446ED1DC-113F-45F7-8D0C-EF4373B27CBE}" type="slidenum">
              <a:rPr lang="en-GB" smtClean="0"/>
              <a:t>‹#›</a:t>
            </a:fld>
            <a:endParaRPr lang="en-GB"/>
          </a:p>
        </p:txBody>
      </p:sp>
    </p:spTree>
    <p:extLst>
      <p:ext uri="{BB962C8B-B14F-4D97-AF65-F5344CB8AC3E}">
        <p14:creationId xmlns:p14="http://schemas.microsoft.com/office/powerpoint/2010/main" val="92898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0865-B7EB-9E72-702D-8C73FD9E11B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B40BDAA-3FDB-4919-93D1-C3EEE15A0E0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253C42E-4E40-5135-548D-B88EA3C5F0D6}"/>
              </a:ext>
            </a:extLst>
          </p:cNvPr>
          <p:cNvSpPr>
            <a:spLocks noGrp="1"/>
          </p:cNvSpPr>
          <p:nvPr>
            <p:ph type="dt" sz="half" idx="10"/>
          </p:nvPr>
        </p:nvSpPr>
        <p:spPr/>
        <p:txBody>
          <a:bodyPr/>
          <a:lstStyle/>
          <a:p>
            <a:fld id="{F84998BC-8489-4E9B-AFEE-7BE05B6256A1}" type="datetimeFigureOut">
              <a:rPr lang="en-GB" smtClean="0"/>
              <a:t>08/10/2024</a:t>
            </a:fld>
            <a:endParaRPr lang="en-GB"/>
          </a:p>
        </p:txBody>
      </p:sp>
      <p:sp>
        <p:nvSpPr>
          <p:cNvPr id="5" name="Footer Placeholder 4">
            <a:extLst>
              <a:ext uri="{FF2B5EF4-FFF2-40B4-BE49-F238E27FC236}">
                <a16:creationId xmlns:a16="http://schemas.microsoft.com/office/drawing/2014/main" id="{0BBE09BA-F094-A9B5-FB49-8411E97D6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2CD0AF-9EFE-25A2-A202-43CC4ACB2213}"/>
              </a:ext>
            </a:extLst>
          </p:cNvPr>
          <p:cNvSpPr>
            <a:spLocks noGrp="1"/>
          </p:cNvSpPr>
          <p:nvPr>
            <p:ph type="sldNum" sz="quarter" idx="12"/>
          </p:nvPr>
        </p:nvSpPr>
        <p:spPr/>
        <p:txBody>
          <a:bodyPr/>
          <a:lstStyle/>
          <a:p>
            <a:fld id="{446ED1DC-113F-45F7-8D0C-EF4373B27CBE}" type="slidenum">
              <a:rPr lang="en-GB" smtClean="0"/>
              <a:t>‹#›</a:t>
            </a:fld>
            <a:endParaRPr lang="en-GB"/>
          </a:p>
        </p:txBody>
      </p:sp>
    </p:spTree>
    <p:extLst>
      <p:ext uri="{BB962C8B-B14F-4D97-AF65-F5344CB8AC3E}">
        <p14:creationId xmlns:p14="http://schemas.microsoft.com/office/powerpoint/2010/main" val="560314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A86392-B8C4-D21E-54F8-B794A04230D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47F3FE7-91D3-B2A9-8D82-38207CD256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7D87EAD-D35C-D58B-1835-A5386EDEEBFD}"/>
              </a:ext>
            </a:extLst>
          </p:cNvPr>
          <p:cNvSpPr>
            <a:spLocks noGrp="1"/>
          </p:cNvSpPr>
          <p:nvPr>
            <p:ph type="dt" sz="half" idx="10"/>
          </p:nvPr>
        </p:nvSpPr>
        <p:spPr/>
        <p:txBody>
          <a:bodyPr/>
          <a:lstStyle/>
          <a:p>
            <a:fld id="{F84998BC-8489-4E9B-AFEE-7BE05B6256A1}" type="datetimeFigureOut">
              <a:rPr lang="en-GB" smtClean="0"/>
              <a:t>08/10/2024</a:t>
            </a:fld>
            <a:endParaRPr lang="en-GB"/>
          </a:p>
        </p:txBody>
      </p:sp>
      <p:sp>
        <p:nvSpPr>
          <p:cNvPr id="5" name="Footer Placeholder 4">
            <a:extLst>
              <a:ext uri="{FF2B5EF4-FFF2-40B4-BE49-F238E27FC236}">
                <a16:creationId xmlns:a16="http://schemas.microsoft.com/office/drawing/2014/main" id="{B0EE3EC9-EC29-A2CD-2988-93CCFEA9DB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49E2BB-54EC-4814-BFB4-AFF5399960B2}"/>
              </a:ext>
            </a:extLst>
          </p:cNvPr>
          <p:cNvSpPr>
            <a:spLocks noGrp="1"/>
          </p:cNvSpPr>
          <p:nvPr>
            <p:ph type="sldNum" sz="quarter" idx="12"/>
          </p:nvPr>
        </p:nvSpPr>
        <p:spPr/>
        <p:txBody>
          <a:bodyPr/>
          <a:lstStyle/>
          <a:p>
            <a:fld id="{446ED1DC-113F-45F7-8D0C-EF4373B27CBE}" type="slidenum">
              <a:rPr lang="en-GB" smtClean="0"/>
              <a:t>‹#›</a:t>
            </a:fld>
            <a:endParaRPr lang="en-GB"/>
          </a:p>
        </p:txBody>
      </p:sp>
    </p:spTree>
    <p:extLst>
      <p:ext uri="{BB962C8B-B14F-4D97-AF65-F5344CB8AC3E}">
        <p14:creationId xmlns:p14="http://schemas.microsoft.com/office/powerpoint/2010/main" val="372136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AB00-F4B0-5612-F024-0371F652BFB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2C2943C-537C-DADF-A8A8-AEB452E247B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1552E8C-9E16-059A-B116-A2721A80261A}"/>
              </a:ext>
            </a:extLst>
          </p:cNvPr>
          <p:cNvSpPr>
            <a:spLocks noGrp="1"/>
          </p:cNvSpPr>
          <p:nvPr>
            <p:ph type="dt" sz="half" idx="10"/>
          </p:nvPr>
        </p:nvSpPr>
        <p:spPr/>
        <p:txBody>
          <a:bodyPr/>
          <a:lstStyle/>
          <a:p>
            <a:fld id="{F84998BC-8489-4E9B-AFEE-7BE05B6256A1}" type="datetimeFigureOut">
              <a:rPr lang="en-GB" smtClean="0"/>
              <a:t>08/10/2024</a:t>
            </a:fld>
            <a:endParaRPr lang="en-GB"/>
          </a:p>
        </p:txBody>
      </p:sp>
      <p:sp>
        <p:nvSpPr>
          <p:cNvPr id="5" name="Footer Placeholder 4">
            <a:extLst>
              <a:ext uri="{FF2B5EF4-FFF2-40B4-BE49-F238E27FC236}">
                <a16:creationId xmlns:a16="http://schemas.microsoft.com/office/drawing/2014/main" id="{19E00071-733F-D241-214A-67C27958F2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213437-A6ED-FAC0-8FF4-FC2CAC6EC09C}"/>
              </a:ext>
            </a:extLst>
          </p:cNvPr>
          <p:cNvSpPr>
            <a:spLocks noGrp="1"/>
          </p:cNvSpPr>
          <p:nvPr>
            <p:ph type="sldNum" sz="quarter" idx="12"/>
          </p:nvPr>
        </p:nvSpPr>
        <p:spPr/>
        <p:txBody>
          <a:bodyPr/>
          <a:lstStyle/>
          <a:p>
            <a:fld id="{446ED1DC-113F-45F7-8D0C-EF4373B27CBE}" type="slidenum">
              <a:rPr lang="en-GB" smtClean="0"/>
              <a:t>‹#›</a:t>
            </a:fld>
            <a:endParaRPr lang="en-GB"/>
          </a:p>
        </p:txBody>
      </p:sp>
    </p:spTree>
    <p:extLst>
      <p:ext uri="{BB962C8B-B14F-4D97-AF65-F5344CB8AC3E}">
        <p14:creationId xmlns:p14="http://schemas.microsoft.com/office/powerpoint/2010/main" val="173563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877F-7C28-696B-7060-2F43D16CC4C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6D1FFC4-A5A1-B529-1409-C7F74C8851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225F81A-241D-0C4A-4FE9-1EDEB2E26F6C}"/>
              </a:ext>
            </a:extLst>
          </p:cNvPr>
          <p:cNvSpPr>
            <a:spLocks noGrp="1"/>
          </p:cNvSpPr>
          <p:nvPr>
            <p:ph type="dt" sz="half" idx="10"/>
          </p:nvPr>
        </p:nvSpPr>
        <p:spPr/>
        <p:txBody>
          <a:bodyPr/>
          <a:lstStyle/>
          <a:p>
            <a:fld id="{F84998BC-8489-4E9B-AFEE-7BE05B6256A1}" type="datetimeFigureOut">
              <a:rPr lang="en-GB" smtClean="0"/>
              <a:t>08/10/2024</a:t>
            </a:fld>
            <a:endParaRPr lang="en-GB"/>
          </a:p>
        </p:txBody>
      </p:sp>
      <p:sp>
        <p:nvSpPr>
          <p:cNvPr id="5" name="Footer Placeholder 4">
            <a:extLst>
              <a:ext uri="{FF2B5EF4-FFF2-40B4-BE49-F238E27FC236}">
                <a16:creationId xmlns:a16="http://schemas.microsoft.com/office/drawing/2014/main" id="{1DEB972B-50DC-8E54-FF47-C50A90AC6E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74B4A9-E0D0-CDA1-A25B-13B322BD322A}"/>
              </a:ext>
            </a:extLst>
          </p:cNvPr>
          <p:cNvSpPr>
            <a:spLocks noGrp="1"/>
          </p:cNvSpPr>
          <p:nvPr>
            <p:ph type="sldNum" sz="quarter" idx="12"/>
          </p:nvPr>
        </p:nvSpPr>
        <p:spPr/>
        <p:txBody>
          <a:bodyPr/>
          <a:lstStyle/>
          <a:p>
            <a:fld id="{446ED1DC-113F-45F7-8D0C-EF4373B27CBE}" type="slidenum">
              <a:rPr lang="en-GB" smtClean="0"/>
              <a:t>‹#›</a:t>
            </a:fld>
            <a:endParaRPr lang="en-GB"/>
          </a:p>
        </p:txBody>
      </p:sp>
    </p:spTree>
    <p:extLst>
      <p:ext uri="{BB962C8B-B14F-4D97-AF65-F5344CB8AC3E}">
        <p14:creationId xmlns:p14="http://schemas.microsoft.com/office/powerpoint/2010/main" val="3537799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1663-E96D-AC0F-887C-9232D6C3B0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8F74B95-B759-5FCC-45CA-B4BD5AFF22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705BBC7-D567-B6CE-B1A2-585F7A5727E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ADF828A-6A2C-DEDB-8A65-2AD6E28FDED0}"/>
              </a:ext>
            </a:extLst>
          </p:cNvPr>
          <p:cNvSpPr>
            <a:spLocks noGrp="1"/>
          </p:cNvSpPr>
          <p:nvPr>
            <p:ph type="dt" sz="half" idx="10"/>
          </p:nvPr>
        </p:nvSpPr>
        <p:spPr/>
        <p:txBody>
          <a:bodyPr/>
          <a:lstStyle/>
          <a:p>
            <a:fld id="{F84998BC-8489-4E9B-AFEE-7BE05B6256A1}" type="datetimeFigureOut">
              <a:rPr lang="en-GB" smtClean="0"/>
              <a:t>08/10/2024</a:t>
            </a:fld>
            <a:endParaRPr lang="en-GB"/>
          </a:p>
        </p:txBody>
      </p:sp>
      <p:sp>
        <p:nvSpPr>
          <p:cNvPr id="6" name="Footer Placeholder 5">
            <a:extLst>
              <a:ext uri="{FF2B5EF4-FFF2-40B4-BE49-F238E27FC236}">
                <a16:creationId xmlns:a16="http://schemas.microsoft.com/office/drawing/2014/main" id="{468ADB3B-C837-CFBF-1644-9E8AE2DEBE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96856F-747C-38CE-86A4-7842DEF9DA55}"/>
              </a:ext>
            </a:extLst>
          </p:cNvPr>
          <p:cNvSpPr>
            <a:spLocks noGrp="1"/>
          </p:cNvSpPr>
          <p:nvPr>
            <p:ph type="sldNum" sz="quarter" idx="12"/>
          </p:nvPr>
        </p:nvSpPr>
        <p:spPr/>
        <p:txBody>
          <a:bodyPr/>
          <a:lstStyle/>
          <a:p>
            <a:fld id="{446ED1DC-113F-45F7-8D0C-EF4373B27CBE}" type="slidenum">
              <a:rPr lang="en-GB" smtClean="0"/>
              <a:t>‹#›</a:t>
            </a:fld>
            <a:endParaRPr lang="en-GB"/>
          </a:p>
        </p:txBody>
      </p:sp>
    </p:spTree>
    <p:extLst>
      <p:ext uri="{BB962C8B-B14F-4D97-AF65-F5344CB8AC3E}">
        <p14:creationId xmlns:p14="http://schemas.microsoft.com/office/powerpoint/2010/main" val="1786552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FE9C-C451-619C-1111-414ED21177C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1C364B8-72C4-D76C-F517-4AF106BA8D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525B6F4-EB98-6671-E125-EBA571C5ABF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DDDE887-C486-B7F6-4FE2-6E190A64A9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A936B20-D5AB-D00A-1171-CB37365B3BA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DCC0EB6-218A-A26A-C630-F402C77F2A9D}"/>
              </a:ext>
            </a:extLst>
          </p:cNvPr>
          <p:cNvSpPr>
            <a:spLocks noGrp="1"/>
          </p:cNvSpPr>
          <p:nvPr>
            <p:ph type="dt" sz="half" idx="10"/>
          </p:nvPr>
        </p:nvSpPr>
        <p:spPr/>
        <p:txBody>
          <a:bodyPr/>
          <a:lstStyle/>
          <a:p>
            <a:fld id="{F84998BC-8489-4E9B-AFEE-7BE05B6256A1}" type="datetimeFigureOut">
              <a:rPr lang="en-GB" smtClean="0"/>
              <a:t>08/10/2024</a:t>
            </a:fld>
            <a:endParaRPr lang="en-GB"/>
          </a:p>
        </p:txBody>
      </p:sp>
      <p:sp>
        <p:nvSpPr>
          <p:cNvPr id="8" name="Footer Placeholder 7">
            <a:extLst>
              <a:ext uri="{FF2B5EF4-FFF2-40B4-BE49-F238E27FC236}">
                <a16:creationId xmlns:a16="http://schemas.microsoft.com/office/drawing/2014/main" id="{08916BB4-F163-A2DC-2DB6-6DE32EA2BA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62ED99A-D280-FD37-A09A-BC9E75A07B46}"/>
              </a:ext>
            </a:extLst>
          </p:cNvPr>
          <p:cNvSpPr>
            <a:spLocks noGrp="1"/>
          </p:cNvSpPr>
          <p:nvPr>
            <p:ph type="sldNum" sz="quarter" idx="12"/>
          </p:nvPr>
        </p:nvSpPr>
        <p:spPr/>
        <p:txBody>
          <a:bodyPr/>
          <a:lstStyle/>
          <a:p>
            <a:fld id="{446ED1DC-113F-45F7-8D0C-EF4373B27CBE}" type="slidenum">
              <a:rPr lang="en-GB" smtClean="0"/>
              <a:t>‹#›</a:t>
            </a:fld>
            <a:endParaRPr lang="en-GB"/>
          </a:p>
        </p:txBody>
      </p:sp>
    </p:spTree>
    <p:extLst>
      <p:ext uri="{BB962C8B-B14F-4D97-AF65-F5344CB8AC3E}">
        <p14:creationId xmlns:p14="http://schemas.microsoft.com/office/powerpoint/2010/main" val="3574815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5BE3B-9780-E4F5-2010-B29F842130F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3695C3E-62F1-AF61-CB06-C28047B5F0F0}"/>
              </a:ext>
            </a:extLst>
          </p:cNvPr>
          <p:cNvSpPr>
            <a:spLocks noGrp="1"/>
          </p:cNvSpPr>
          <p:nvPr>
            <p:ph type="dt" sz="half" idx="10"/>
          </p:nvPr>
        </p:nvSpPr>
        <p:spPr/>
        <p:txBody>
          <a:bodyPr/>
          <a:lstStyle/>
          <a:p>
            <a:fld id="{F84998BC-8489-4E9B-AFEE-7BE05B6256A1}" type="datetimeFigureOut">
              <a:rPr lang="en-GB" smtClean="0"/>
              <a:t>08/10/2024</a:t>
            </a:fld>
            <a:endParaRPr lang="en-GB"/>
          </a:p>
        </p:txBody>
      </p:sp>
      <p:sp>
        <p:nvSpPr>
          <p:cNvPr id="4" name="Footer Placeholder 3">
            <a:extLst>
              <a:ext uri="{FF2B5EF4-FFF2-40B4-BE49-F238E27FC236}">
                <a16:creationId xmlns:a16="http://schemas.microsoft.com/office/drawing/2014/main" id="{475179E1-2910-0882-F533-067083A147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FC7B5F-8153-DA2E-AB1F-FB06C06BB8F9}"/>
              </a:ext>
            </a:extLst>
          </p:cNvPr>
          <p:cNvSpPr>
            <a:spLocks noGrp="1"/>
          </p:cNvSpPr>
          <p:nvPr>
            <p:ph type="sldNum" sz="quarter" idx="12"/>
          </p:nvPr>
        </p:nvSpPr>
        <p:spPr/>
        <p:txBody>
          <a:bodyPr/>
          <a:lstStyle/>
          <a:p>
            <a:fld id="{446ED1DC-113F-45F7-8D0C-EF4373B27CBE}" type="slidenum">
              <a:rPr lang="en-GB" smtClean="0"/>
              <a:t>‹#›</a:t>
            </a:fld>
            <a:endParaRPr lang="en-GB"/>
          </a:p>
        </p:txBody>
      </p:sp>
    </p:spTree>
    <p:extLst>
      <p:ext uri="{BB962C8B-B14F-4D97-AF65-F5344CB8AC3E}">
        <p14:creationId xmlns:p14="http://schemas.microsoft.com/office/powerpoint/2010/main" val="136819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05A392-F8F0-B066-13C6-E50DB11F72B8}"/>
              </a:ext>
            </a:extLst>
          </p:cNvPr>
          <p:cNvSpPr>
            <a:spLocks noGrp="1"/>
          </p:cNvSpPr>
          <p:nvPr>
            <p:ph type="dt" sz="half" idx="10"/>
          </p:nvPr>
        </p:nvSpPr>
        <p:spPr/>
        <p:txBody>
          <a:bodyPr/>
          <a:lstStyle/>
          <a:p>
            <a:fld id="{F84998BC-8489-4E9B-AFEE-7BE05B6256A1}" type="datetimeFigureOut">
              <a:rPr lang="en-GB" smtClean="0"/>
              <a:t>08/10/2024</a:t>
            </a:fld>
            <a:endParaRPr lang="en-GB"/>
          </a:p>
        </p:txBody>
      </p:sp>
      <p:sp>
        <p:nvSpPr>
          <p:cNvPr id="3" name="Footer Placeholder 2">
            <a:extLst>
              <a:ext uri="{FF2B5EF4-FFF2-40B4-BE49-F238E27FC236}">
                <a16:creationId xmlns:a16="http://schemas.microsoft.com/office/drawing/2014/main" id="{41D35BD6-9157-2AB6-E7CF-D74CB1DCB8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C63A17-36E0-438B-DB73-F6F9417FF626}"/>
              </a:ext>
            </a:extLst>
          </p:cNvPr>
          <p:cNvSpPr>
            <a:spLocks noGrp="1"/>
          </p:cNvSpPr>
          <p:nvPr>
            <p:ph type="sldNum" sz="quarter" idx="12"/>
          </p:nvPr>
        </p:nvSpPr>
        <p:spPr/>
        <p:txBody>
          <a:bodyPr/>
          <a:lstStyle/>
          <a:p>
            <a:fld id="{446ED1DC-113F-45F7-8D0C-EF4373B27CBE}" type="slidenum">
              <a:rPr lang="en-GB" smtClean="0"/>
              <a:t>‹#›</a:t>
            </a:fld>
            <a:endParaRPr lang="en-GB"/>
          </a:p>
        </p:txBody>
      </p:sp>
    </p:spTree>
    <p:extLst>
      <p:ext uri="{BB962C8B-B14F-4D97-AF65-F5344CB8AC3E}">
        <p14:creationId xmlns:p14="http://schemas.microsoft.com/office/powerpoint/2010/main" val="383949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92F56-887D-3093-9841-964C58BF9F6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975D850-CFD0-A6D2-F85B-74A7EAE48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331F0B2-BB45-6C0A-3FC3-99361A9FDE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9338DE7-4E5B-C0D8-2A28-F112662FDDA5}"/>
              </a:ext>
            </a:extLst>
          </p:cNvPr>
          <p:cNvSpPr>
            <a:spLocks noGrp="1"/>
          </p:cNvSpPr>
          <p:nvPr>
            <p:ph type="dt" sz="half" idx="10"/>
          </p:nvPr>
        </p:nvSpPr>
        <p:spPr/>
        <p:txBody>
          <a:bodyPr/>
          <a:lstStyle/>
          <a:p>
            <a:fld id="{F84998BC-8489-4E9B-AFEE-7BE05B6256A1}" type="datetimeFigureOut">
              <a:rPr lang="en-GB" smtClean="0"/>
              <a:t>08/10/2024</a:t>
            </a:fld>
            <a:endParaRPr lang="en-GB"/>
          </a:p>
        </p:txBody>
      </p:sp>
      <p:sp>
        <p:nvSpPr>
          <p:cNvPr id="6" name="Footer Placeholder 5">
            <a:extLst>
              <a:ext uri="{FF2B5EF4-FFF2-40B4-BE49-F238E27FC236}">
                <a16:creationId xmlns:a16="http://schemas.microsoft.com/office/drawing/2014/main" id="{778F8483-C92E-B86D-1332-9EA4C5A8B4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2C4888-ECC8-0349-412B-1B63C4A35876}"/>
              </a:ext>
            </a:extLst>
          </p:cNvPr>
          <p:cNvSpPr>
            <a:spLocks noGrp="1"/>
          </p:cNvSpPr>
          <p:nvPr>
            <p:ph type="sldNum" sz="quarter" idx="12"/>
          </p:nvPr>
        </p:nvSpPr>
        <p:spPr/>
        <p:txBody>
          <a:bodyPr/>
          <a:lstStyle/>
          <a:p>
            <a:fld id="{446ED1DC-113F-45F7-8D0C-EF4373B27CBE}" type="slidenum">
              <a:rPr lang="en-GB" smtClean="0"/>
              <a:t>‹#›</a:t>
            </a:fld>
            <a:endParaRPr lang="en-GB"/>
          </a:p>
        </p:txBody>
      </p:sp>
    </p:spTree>
    <p:extLst>
      <p:ext uri="{BB962C8B-B14F-4D97-AF65-F5344CB8AC3E}">
        <p14:creationId xmlns:p14="http://schemas.microsoft.com/office/powerpoint/2010/main" val="203850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B2C9A-B517-6477-7A30-F0748614536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CD29A18-03FD-9827-9CB0-D2592A9259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77A759A-5BAC-A0FE-807B-B75523C93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2BC9BC-0817-FD36-1F0C-11E850004802}"/>
              </a:ext>
            </a:extLst>
          </p:cNvPr>
          <p:cNvSpPr>
            <a:spLocks noGrp="1"/>
          </p:cNvSpPr>
          <p:nvPr>
            <p:ph type="dt" sz="half" idx="10"/>
          </p:nvPr>
        </p:nvSpPr>
        <p:spPr/>
        <p:txBody>
          <a:bodyPr/>
          <a:lstStyle/>
          <a:p>
            <a:fld id="{F84998BC-8489-4E9B-AFEE-7BE05B6256A1}" type="datetimeFigureOut">
              <a:rPr lang="en-GB" smtClean="0"/>
              <a:t>08/10/2024</a:t>
            </a:fld>
            <a:endParaRPr lang="en-GB"/>
          </a:p>
        </p:txBody>
      </p:sp>
      <p:sp>
        <p:nvSpPr>
          <p:cNvPr id="6" name="Footer Placeholder 5">
            <a:extLst>
              <a:ext uri="{FF2B5EF4-FFF2-40B4-BE49-F238E27FC236}">
                <a16:creationId xmlns:a16="http://schemas.microsoft.com/office/drawing/2014/main" id="{4C727FB1-2AF1-1AE7-C060-65F853E6AD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006577-4895-5A9B-166C-58365FF94867}"/>
              </a:ext>
            </a:extLst>
          </p:cNvPr>
          <p:cNvSpPr>
            <a:spLocks noGrp="1"/>
          </p:cNvSpPr>
          <p:nvPr>
            <p:ph type="sldNum" sz="quarter" idx="12"/>
          </p:nvPr>
        </p:nvSpPr>
        <p:spPr/>
        <p:txBody>
          <a:bodyPr/>
          <a:lstStyle/>
          <a:p>
            <a:fld id="{446ED1DC-113F-45F7-8D0C-EF4373B27CBE}" type="slidenum">
              <a:rPr lang="en-GB" smtClean="0"/>
              <a:t>‹#›</a:t>
            </a:fld>
            <a:endParaRPr lang="en-GB"/>
          </a:p>
        </p:txBody>
      </p:sp>
    </p:spTree>
    <p:extLst>
      <p:ext uri="{BB962C8B-B14F-4D97-AF65-F5344CB8AC3E}">
        <p14:creationId xmlns:p14="http://schemas.microsoft.com/office/powerpoint/2010/main" val="159931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8BADD-605B-2EA6-D25A-C5286C5B51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4FB3D10-82BB-415A-EA4A-99FFB7CDDA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94B78CA-E478-681C-CC06-D7BB528601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4998BC-8489-4E9B-AFEE-7BE05B6256A1}" type="datetimeFigureOut">
              <a:rPr lang="en-GB" smtClean="0"/>
              <a:t>08/10/2024</a:t>
            </a:fld>
            <a:endParaRPr lang="en-GB"/>
          </a:p>
        </p:txBody>
      </p:sp>
      <p:sp>
        <p:nvSpPr>
          <p:cNvPr id="5" name="Footer Placeholder 4">
            <a:extLst>
              <a:ext uri="{FF2B5EF4-FFF2-40B4-BE49-F238E27FC236}">
                <a16:creationId xmlns:a16="http://schemas.microsoft.com/office/drawing/2014/main" id="{7AD8CB2D-6059-7AA0-4C6E-E1FF32658F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F04A977-3EA3-2329-6ABB-45DFAACCC5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6ED1DC-113F-45F7-8D0C-EF4373B27CBE}" type="slidenum">
              <a:rPr lang="en-GB" smtClean="0"/>
              <a:t>‹#›</a:t>
            </a:fld>
            <a:endParaRPr lang="en-GB"/>
          </a:p>
        </p:txBody>
      </p:sp>
    </p:spTree>
    <p:extLst>
      <p:ext uri="{BB962C8B-B14F-4D97-AF65-F5344CB8AC3E}">
        <p14:creationId xmlns:p14="http://schemas.microsoft.com/office/powerpoint/2010/main" val="208743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books.google.co.uk/books?id=nWkJAQAAIAAJ" TargetMode="External"/><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hudsonvalley.org/article/what-is-pinkst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redhookwaterstories.org/exhibits/show/blacks-on-the-waterfront/blacks-waterfront-american-rev" TargetMode="External"/><Relationship Id="rId5" Type="http://schemas.openxmlformats.org/officeDocument/2006/relationships/hyperlink" Target="https://www.metmuseum.org/collections/search-the-collections/10141?img=0" TargetMode="Externa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hyperlink" Target="https://quod.lib.umich.edu/e/evans/N18028.0001.001/"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s://archive.org/details/wanderingboycare00lan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hyperlink" Target="https://docsouth.unc.edu/fpn/northup/northup.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eyewitnesstohistory.com/shanghaied.ht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hyperlink" Target="https://archive.org/details/cihm_41947/page/n199/mode/2u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www.rmg.co.uk/collections/objects/rmgc-object-83434"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Joseph_Antonio_Emidy"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hyperlink" Target="https://books.google.co.uk/books?id=u3eWA3P--YAC"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archive.org/details/cihm_20674"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books.google.co.uk/books?id=CBpeAAAAcAAJ" TargetMode="External"/><Relationship Id="rId2" Type="http://schemas.openxmlformats.org/officeDocument/2006/relationships/hyperlink" Target="http://www.ageofnelson.org/MichaelPhillips/info.php?ref=0998"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britishmuseum.org/collection/object/P_1859-0316-17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britishmuseum.org/collection/object/P_2006-0929-46"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xtf.lib.virginia.edu/xtf/view?docId=modern_english/uvaGenText/tei/DouEsca.xml"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gutenberg.org/files/10712/10712-h/10712-h.ht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ocsouth.unc.edu/neh/hammon/hammon.html"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collection.sciencemuseumgroup.org.uk/objects/co178382/diorama-showing-naval-surgery-in-the-1800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ageofrevolution.org/200-object/surgical-instrument-set/"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hyperlink" Target="https://www.jfklibrary.org/learn/about-jfk/life-of-john-f-kennedy/fast-facts-john-f-kennedy/johnny-i-hardly-knew-ye-irish-folk-song"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ellcomecollection.org/works/knyq47k5/item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archive.org/details/b28741171"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www.nationalarchives.gov.uk/help-with-your-research/research-guides/royal-navy-ratings-pension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ollections.vam.ac.uk/item/O70058/print-smith-john-thomas/" TargetMode="External"/><Relationship Id="rId7" Type="http://schemas.openxmlformats.org/officeDocument/2006/relationships/image" Target="../media/image6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hyperlink" Target="https://books.google.co.uk/books?id=vmcJAAAAQAAJ"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collections.vam.ac.uk/item/O1388987/adelphi-theatre-print/"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rmg.co.uk/collections/objects/rmgc-object-25422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rchive.org/details/sim_literary-chronicle_1823-05-17_5_209"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hyperlink" Target="https://catalog.hathitrust.org/Record/001160338" TargetMode="External"/><Relationship Id="rId7"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books.google.co.uk/books?id=hDUIAQAAMAAJ"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hyperlink" Target="https://collections.vam.ac.uk/item/O1744942/costume-of-the-lower-orders-book/?carousel-image=2013GN7925" TargetMode="External"/><Relationship Id="rId4" Type="http://schemas.openxmlformats.org/officeDocument/2006/relationships/hyperlink" Target="https://www.gutenberg.org/files/43504/43504-h/43504-h.ht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books.google.co.uk/books?id=86lCAAAAYAAJ&amp;lr" TargetMode="External"/><Relationship Id="rId2" Type="http://schemas.openxmlformats.org/officeDocument/2006/relationships/hyperlink" Target="https://collections.vam.ac.uk/item/O1744942/costume-of-the-lower-orders-book/?carousel-image=2013GN7925" TargetMode="Externa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hyperlink" Target="https://www.britishmuseum.org/collection/object/P_1997-0223-2" TargetMode="External"/><Relationship Id="rId5" Type="http://schemas.openxmlformats.org/officeDocument/2006/relationships/hyperlink" Target="https://www.rmg.co.uk/collections/objects/rmgc-object-254870" TargetMode="External"/><Relationship Id="rId4" Type="http://schemas.openxmlformats.org/officeDocument/2006/relationships/hyperlink" Target="https://archive.org/details/cu31924092592793/page/n373/"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gutenberg.org/cache/epub/55998/pg55998-images.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www.victorianlondon.org/publications/thomson-30.ht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gutenberg.org/files/43504/43504-h/43504-h.htm" TargetMode="External"/><Relationship Id="rId5" Type="http://schemas.openxmlformats.org/officeDocument/2006/relationships/hyperlink" Target="https://www.findmypast.com/image-viewer?issue=BL%2F0002634%2F18220222&amp;page=5" TargetMode="Externa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https://www.oldbaileyonline.org/record/18110918"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ocsouth.unc.edu/neh/sancho1/sancho1.html" TargetMode="External"/><Relationship Id="rId7"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hyperlink" Target="https://www.theguardian.com/music/2023/mar/21/billy-waters-the-african-american-musician-who-captivated-1820s-lond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docsouth.unc.edu/neh/douglass/douglass.html"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mapco.net/london.htm" TargetMode="Externa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hyperlink" Target="https://www.britishmuseum.org/collection/object/P_1862-0614-1187"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britishmuseum.org/collection/object/P_1874-0314-113" TargetMode="External"/><Relationship Id="rId7" Type="http://schemas.openxmlformats.org/officeDocument/2006/relationships/image" Target="../media/image94.jpeg"/><Relationship Id="rId2" Type="http://schemas.openxmlformats.org/officeDocument/2006/relationships/hyperlink" Target="https://digitalcollections.nypl.org/collections/costume-of-the-lower-orders-of-london" TargetMode="Externa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hyperlink" Target="https://www.classicalimages.com/products/1756-maitland-large-antique-print-of-bridewell-palace-prison-london-england" TargetMode="External"/><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images.rmg.co.uk/asset/2302/" TargetMode="Externa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hyperlink" Target="https://en.wikipedia.org/wiki/Chelsea_Pensioners_reading_the_Waterloo_Dispatch#/media/File:David_Wilkie_Chelsea_Pensioners_Reading_the_Waterloo_Dispatch.jp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ellcomecollection.org/works/cqkmk84x/images?id=j9452ebv" TargetMode="External"/><Relationship Id="rId5" Type="http://schemas.openxmlformats.org/officeDocument/2006/relationships/image" Target="../media/image103.jpeg"/><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hyperlink" Target="https://www.antiquepottery.co.uk/product/antique-staffordshire-pottery-pair-of-figures-douglas-and-billy-waters/" TargetMode="External"/><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hyperlink" Target="https://ageofrevolution.org/200-object/billy-waters-figurine/" TargetMode="External"/><Relationship Id="rId1" Type="http://schemas.openxmlformats.org/officeDocument/2006/relationships/slideLayout" Target="../slideLayouts/slideLayout2.xml"/><Relationship Id="rId6" Type="http://schemas.openxmlformats.org/officeDocument/2006/relationships/hyperlink" Target="https://www.reemandansie.com/auction/lot/185-a-derby-figure-of--billy-waters-circa-1820-and-a-derby-king-street-works-figure-of-african-sall-circa-1880/?lot=126579&amp;sd=1" TargetMode="External"/><Relationship Id="rId11" Type="http://schemas.openxmlformats.org/officeDocument/2006/relationships/image" Target="../media/image10.jpg"/><Relationship Id="rId5" Type="http://schemas.openxmlformats.org/officeDocument/2006/relationships/hyperlink" Target="https://collections.vam.ac.uk/item/O70193/billy-waters-figure-unknown/" TargetMode="External"/><Relationship Id="rId10" Type="http://schemas.openxmlformats.org/officeDocument/2006/relationships/image" Target="../media/image9.png"/><Relationship Id="rId4" Type="http://schemas.openxmlformats.org/officeDocument/2006/relationships/hyperlink" Target="https://data.fitzmuseum.cam.ac.uk/id/object/71119" TargetMode="Externa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www.ancestry.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s://www.loc.gov/resource/pga.05068/?st=image" TargetMode="External"/><Relationship Id="rId2" Type="http://schemas.openxmlformats.org/officeDocument/2006/relationships/hyperlink" Target="https://founders.archives.gov/documents/Washington/99-01-02-11217"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blackloyalist.com/cdc/documents/diaries/king-memoirs.htm"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rchives.novascotia.ca/africanns/book-of-negroes/page/?ID=2"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F908-7D08-569A-26D7-F51D8008E3B7}"/>
              </a:ext>
            </a:extLst>
          </p:cNvPr>
          <p:cNvSpPr>
            <a:spLocks noGrp="1"/>
          </p:cNvSpPr>
          <p:nvPr>
            <p:ph type="ctrTitle"/>
          </p:nvPr>
        </p:nvSpPr>
        <p:spPr/>
        <p:txBody>
          <a:bodyPr/>
          <a:lstStyle/>
          <a:p>
            <a:r>
              <a:rPr lang="en-GB" dirty="0"/>
              <a:t>A Historical Reference List</a:t>
            </a:r>
          </a:p>
        </p:txBody>
      </p:sp>
      <p:sp>
        <p:nvSpPr>
          <p:cNvPr id="3" name="Subtitle 2">
            <a:extLst>
              <a:ext uri="{FF2B5EF4-FFF2-40B4-BE49-F238E27FC236}">
                <a16:creationId xmlns:a16="http://schemas.microsoft.com/office/drawing/2014/main" id="{E0A1F98C-58A2-3A1E-61DE-8047E26D0FDB}"/>
              </a:ext>
            </a:extLst>
          </p:cNvPr>
          <p:cNvSpPr>
            <a:spLocks noGrp="1"/>
          </p:cNvSpPr>
          <p:nvPr>
            <p:ph type="subTitle" idx="1"/>
          </p:nvPr>
        </p:nvSpPr>
        <p:spPr/>
        <p:txBody>
          <a:bodyPr>
            <a:normAutofit fontScale="92500" lnSpcReduction="20000"/>
          </a:bodyPr>
          <a:lstStyle/>
          <a:p>
            <a:r>
              <a:rPr lang="en-GB" dirty="0"/>
              <a:t>Billy Waters: Songs from the Shadows</a:t>
            </a:r>
          </a:p>
          <a:p>
            <a:endParaRPr lang="en-GB" dirty="0"/>
          </a:p>
          <a:p>
            <a:r>
              <a:rPr lang="en-GB" dirty="0"/>
              <a:t>Highlighted in yellow is text from primary sources that is directly quoted or adapted into the dialogue of the graphic novel. Other more indirect visual cues or contextual information that guided the story are also included.</a:t>
            </a:r>
          </a:p>
        </p:txBody>
      </p:sp>
    </p:spTree>
    <p:extLst>
      <p:ext uri="{BB962C8B-B14F-4D97-AF65-F5344CB8AC3E}">
        <p14:creationId xmlns:p14="http://schemas.microsoft.com/office/powerpoint/2010/main" val="215950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20172-391D-221E-5F2E-1DC3F49BE403}"/>
              </a:ext>
            </a:extLst>
          </p:cNvPr>
          <p:cNvSpPr>
            <a:spLocks noGrp="1"/>
          </p:cNvSpPr>
          <p:nvPr>
            <p:ph type="title"/>
          </p:nvPr>
        </p:nvSpPr>
        <p:spPr>
          <a:xfrm>
            <a:off x="640080" y="329184"/>
            <a:ext cx="6894576" cy="1783080"/>
          </a:xfrm>
        </p:spPr>
        <p:txBody>
          <a:bodyPr anchor="b">
            <a:normAutofit/>
          </a:bodyPr>
          <a:lstStyle/>
          <a:p>
            <a:r>
              <a:rPr lang="en-GB" sz="5400"/>
              <a:t>Page 2</a:t>
            </a:r>
          </a:p>
        </p:txBody>
      </p:sp>
      <p:sp>
        <p:nvSpPr>
          <p:cNvPr id="4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F2DC67-8A90-781C-E21B-4D5B14337999}"/>
              </a:ext>
            </a:extLst>
          </p:cNvPr>
          <p:cNvSpPr>
            <a:spLocks noGrp="1"/>
          </p:cNvSpPr>
          <p:nvPr>
            <p:ph idx="1"/>
          </p:nvPr>
        </p:nvSpPr>
        <p:spPr>
          <a:xfrm>
            <a:off x="640080" y="2706624"/>
            <a:ext cx="6894576" cy="3483864"/>
          </a:xfrm>
        </p:spPr>
        <p:txBody>
          <a:bodyPr>
            <a:normAutofit/>
          </a:bodyPr>
          <a:lstStyle/>
          <a:p>
            <a:r>
              <a:rPr lang="en-US" sz="1200" dirty="0"/>
              <a:t>John J. Williams, formerly enslaved Black from Albany, quoted in George R. Howell, </a:t>
            </a:r>
            <a:r>
              <a:rPr lang="en-US" sz="1200" i="1" dirty="0"/>
              <a:t>Bicentennial History of Albany</a:t>
            </a:r>
            <a:r>
              <a:rPr lang="en-US" sz="1200" dirty="0"/>
              <a:t> (2 vols., 1886), vol.2, p.725: </a:t>
            </a:r>
            <a:r>
              <a:rPr lang="en-US" sz="1200" dirty="0">
                <a:hlinkClick r:id="rId3"/>
              </a:rPr>
              <a:t>https://books.google.co.uk/books?id=nWkJAQAAIAAJ</a:t>
            </a:r>
            <a:r>
              <a:rPr lang="en-US" sz="1200" dirty="0"/>
              <a:t>. </a:t>
            </a:r>
          </a:p>
          <a:p>
            <a:r>
              <a:rPr lang="en-US" sz="1200" dirty="0"/>
              <a:t>“Pinkster Day was … like our Christmas day. … </a:t>
            </a:r>
            <a:r>
              <a:rPr lang="en-US" sz="1200" dirty="0">
                <a:highlight>
                  <a:srgbClr val="FFFF00"/>
                </a:highlight>
              </a:rPr>
              <a:t>Many of the old Colored people … were born in Africa and would dance their wild dances </a:t>
            </a:r>
            <a:r>
              <a:rPr lang="en-US" sz="1200" dirty="0"/>
              <a:t>and sing in their native language.”</a:t>
            </a:r>
          </a:p>
          <a:p>
            <a:r>
              <a:rPr lang="en-GB" sz="1200" dirty="0"/>
              <a:t>Pinkster holidays took place during the late spring, a tradition brought to New York by its early Dutch migrants. By c.1800 it had evolved into a rare opportunity for enslaved people to enjoy privileges denied them under slavery – travel, gathering, self-expression, celebrating alongside free blacks.</a:t>
            </a:r>
          </a:p>
          <a:p>
            <a:pPr lvl="1"/>
            <a:r>
              <a:rPr lang="en-GB" sz="1200" dirty="0">
                <a:hlinkClick r:id="rId4"/>
              </a:rPr>
              <a:t>https://hudsonvalley.org/article/what-is-pinkster/</a:t>
            </a:r>
            <a:r>
              <a:rPr lang="en-US" sz="1200" dirty="0"/>
              <a:t> </a:t>
            </a:r>
          </a:p>
          <a:p>
            <a:r>
              <a:rPr lang="en-GB" sz="1200" dirty="0"/>
              <a:t>Historians have argued that </a:t>
            </a:r>
            <a:r>
              <a:rPr lang="en-US" sz="1200" dirty="0"/>
              <a:t>the African-American </a:t>
            </a:r>
            <a:r>
              <a:rPr lang="en-US" sz="1200" b="1" dirty="0"/>
              <a:t>Pinkster</a:t>
            </a:r>
            <a:r>
              <a:rPr lang="en-US" sz="1200" dirty="0"/>
              <a:t> festival had origins in West Central Africa as well as the Dutch Republic. Music featured prominently, as did costume and dance and the choice of a festival ‘King’. It was similar to other Black community cultural events such as </a:t>
            </a:r>
            <a:r>
              <a:rPr lang="en-US" sz="1200" b="1" dirty="0" err="1"/>
              <a:t>Junkannoo</a:t>
            </a:r>
            <a:r>
              <a:rPr lang="en-US" sz="1200" b="1" dirty="0"/>
              <a:t> </a:t>
            </a:r>
            <a:r>
              <a:rPr lang="en-US" sz="1200" dirty="0"/>
              <a:t>(at Christmas time, often in the West Indies).</a:t>
            </a:r>
          </a:p>
          <a:p>
            <a:r>
              <a:rPr lang="en-US" sz="1200" dirty="0"/>
              <a:t>Photo of recreation of ‘Pinkster King’ in </a:t>
            </a:r>
            <a:r>
              <a:rPr lang="en-GB" sz="1200" dirty="0"/>
              <a:t>Smithsonian Anacostia Community Museum, Washington D.C., from exhibition </a:t>
            </a:r>
            <a:r>
              <a:rPr lang="en-GB" sz="1200" i="1" dirty="0"/>
              <a:t>Jubilee: African American Celebration</a:t>
            </a:r>
            <a:r>
              <a:rPr lang="en-GB" sz="1200" dirty="0"/>
              <a:t> (2009)</a:t>
            </a:r>
          </a:p>
        </p:txBody>
      </p:sp>
      <p:pic>
        <p:nvPicPr>
          <p:cNvPr id="7" name="Picture 6" descr="A cartoon of a person playing a violin&#10;&#10;Description automatically generated">
            <a:extLst>
              <a:ext uri="{FF2B5EF4-FFF2-40B4-BE49-F238E27FC236}">
                <a16:creationId xmlns:a16="http://schemas.microsoft.com/office/drawing/2014/main" id="{664D4E3C-65A9-1DC2-8D82-FB2E541AEE65}"/>
              </a:ext>
            </a:extLst>
          </p:cNvPr>
          <p:cNvPicPr>
            <a:picLocks noChangeAspect="1"/>
          </p:cNvPicPr>
          <p:nvPr/>
        </p:nvPicPr>
        <p:blipFill>
          <a:blip r:embed="rId5"/>
          <a:stretch>
            <a:fillRect/>
          </a:stretch>
        </p:blipFill>
        <p:spPr>
          <a:xfrm>
            <a:off x="9394959" y="329184"/>
            <a:ext cx="1587164" cy="2449624"/>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85A1C00C-55BD-2689-2C55-3300E63FDBC8}"/>
              </a:ext>
            </a:extLst>
          </p:cNvPr>
          <p:cNvPicPr>
            <a:picLocks noChangeAspect="1"/>
          </p:cNvPicPr>
          <p:nvPr/>
        </p:nvPicPr>
        <p:blipFill>
          <a:blip r:embed="rId6"/>
          <a:stretch>
            <a:fillRect/>
          </a:stretch>
        </p:blipFill>
        <p:spPr>
          <a:xfrm>
            <a:off x="8604248" y="3150894"/>
            <a:ext cx="2377875" cy="3078156"/>
          </a:xfrm>
          <a:prstGeom prst="rect">
            <a:avLst/>
          </a:prstGeom>
        </p:spPr>
      </p:pic>
      <p:pic>
        <p:nvPicPr>
          <p:cNvPr id="4" name="Picture 3">
            <a:extLst>
              <a:ext uri="{FF2B5EF4-FFF2-40B4-BE49-F238E27FC236}">
                <a16:creationId xmlns:a16="http://schemas.microsoft.com/office/drawing/2014/main" id="{BD641E39-77EB-4877-BD90-1AFB9BA753F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540" b="98009" l="9551" r="97191">
                        <a14:foregroundMark x1="30899" y1="7301" x2="30899" y2="7301"/>
                        <a14:foregroundMark x1="30337" y1="4646" x2="58427" y2="3761"/>
                        <a14:foregroundMark x1="64607" y1="7301" x2="68539" y2="17035"/>
                        <a14:foregroundMark x1="14045" y1="11726" x2="55056" y2="30310"/>
                        <a14:foregroundMark x1="55056" y1="30310" x2="55056" y2="30310"/>
                        <a14:foregroundMark x1="11798" y1="17920" x2="28652" y2="25442"/>
                        <a14:foregroundMark x1="63483" y1="23894" x2="65730" y2="13053"/>
                        <a14:foregroundMark x1="22472" y1="38053" x2="19101" y2="50221"/>
                        <a14:foregroundMark x1="16292" y1="37611" x2="34831" y2="31195"/>
                        <a14:foregroundMark x1="42135" y1="30088" x2="35955" y2="34071"/>
                        <a14:foregroundMark x1="88764" y1="57522" x2="91011" y2="74558"/>
                        <a14:foregroundMark x1="47191" y1="51991" x2="58427" y2="52434"/>
                        <a14:foregroundMark x1="51685" y1="72788" x2="57303" y2="87611"/>
                        <a14:foregroundMark x1="32584" y1="92920" x2="43258" y2="84513"/>
                        <a14:foregroundMark x1="11236" y1="77655" x2="15730" y2="74115"/>
                        <a14:foregroundMark x1="11798" y1="72566" x2="12360" y2="67699"/>
                        <a14:foregroundMark x1="66292" y1="34735" x2="62921" y2="31195"/>
                        <a14:foregroundMark x1="35393" y1="96681" x2="35393" y2="96681"/>
                        <a14:foregroundMark x1="60674" y1="98230" x2="60674" y2="98230"/>
                        <a14:foregroundMark x1="66292" y1="97345" x2="66292" y2="97345"/>
                        <a14:foregroundMark x1="60674" y1="98230" x2="60674" y2="98230"/>
                        <a14:foregroundMark x1="97191" y1="78319" x2="97191" y2="78319"/>
                        <a14:backgroundMark x1="28090" y1="30088" x2="28090" y2="30088"/>
                        <a14:backgroundMark x1="32022" y1="28761" x2="32022" y2="28761"/>
                        <a14:backgroundMark x1="33708" y1="27212" x2="33708" y2="27212"/>
                        <a14:backgroundMark x1="44944" y1="98451" x2="44944" y2="98451"/>
                      </a14:backgroundRemoval>
                    </a14:imgEffect>
                  </a14:imgLayer>
                </a14:imgProps>
              </a:ext>
            </a:extLst>
          </a:blip>
          <a:stretch>
            <a:fillRect/>
          </a:stretch>
        </p:blipFill>
        <p:spPr>
          <a:xfrm>
            <a:off x="8111180" y="329184"/>
            <a:ext cx="986135" cy="2496547"/>
          </a:xfrm>
          <a:prstGeom prst="rect">
            <a:avLst/>
          </a:prstGeom>
        </p:spPr>
      </p:pic>
    </p:spTree>
    <p:extLst>
      <p:ext uri="{BB962C8B-B14F-4D97-AF65-F5344CB8AC3E}">
        <p14:creationId xmlns:p14="http://schemas.microsoft.com/office/powerpoint/2010/main" val="1637219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4" name="Rectangle 1063">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2D88BC-C8CD-F5B6-F396-D73FC11A76EC}"/>
              </a:ext>
            </a:extLst>
          </p:cNvPr>
          <p:cNvSpPr>
            <a:spLocks noGrp="1"/>
          </p:cNvSpPr>
          <p:nvPr>
            <p:ph type="title"/>
          </p:nvPr>
        </p:nvSpPr>
        <p:spPr>
          <a:xfrm>
            <a:off x="612648" y="365124"/>
            <a:ext cx="5221224" cy="2066544"/>
          </a:xfrm>
        </p:spPr>
        <p:txBody>
          <a:bodyPr anchor="b">
            <a:normAutofit/>
          </a:bodyPr>
          <a:lstStyle/>
          <a:p>
            <a:r>
              <a:rPr lang="en-US" sz="5400"/>
              <a:t>Page 3</a:t>
            </a:r>
            <a:endParaRPr lang="en-GB" sz="5400"/>
          </a:p>
        </p:txBody>
      </p:sp>
      <p:pic>
        <p:nvPicPr>
          <p:cNvPr id="7" name="Picture 6">
            <a:extLst>
              <a:ext uri="{FF2B5EF4-FFF2-40B4-BE49-F238E27FC236}">
                <a16:creationId xmlns:a16="http://schemas.microsoft.com/office/drawing/2014/main" id="{3CFB4BF0-0917-7892-842C-718746D0FBE9}"/>
              </a:ext>
            </a:extLst>
          </p:cNvPr>
          <p:cNvPicPr>
            <a:picLocks noChangeAspect="1"/>
          </p:cNvPicPr>
          <p:nvPr/>
        </p:nvPicPr>
        <p:blipFill>
          <a:blip r:embed="rId3"/>
          <a:srcRect l="13190" r="4608" b="-6"/>
          <a:stretch/>
        </p:blipFill>
        <p:spPr>
          <a:xfrm>
            <a:off x="7503936" y="2566876"/>
            <a:ext cx="4636292" cy="4244400"/>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1028" name="Picture 4" descr="View of South Street, from Maiden Lane, New York City, William James Bennett (American, London 1787–1844 New York), Watercolor on off-white wove paper, American ">
            <a:extLst>
              <a:ext uri="{FF2B5EF4-FFF2-40B4-BE49-F238E27FC236}">
                <a16:creationId xmlns:a16="http://schemas.microsoft.com/office/drawing/2014/main" id="{03AFB4EF-C55F-E872-831B-36746CF59A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904" r="7865" b="5"/>
          <a:stretch/>
        </p:blipFill>
        <p:spPr bwMode="auto">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a:extLst>
            <a:ext uri="{909E8E84-426E-40DD-AFC4-6F175D3DCCD1}">
              <a14:hiddenFill xmlns:a14="http://schemas.microsoft.com/office/drawing/2010/main">
                <a:solidFill>
                  <a:srgbClr val="FFFFFF"/>
                </a:solidFill>
              </a14:hiddenFill>
            </a:ext>
          </a:extLst>
        </p:spPr>
      </p:pic>
      <p:sp>
        <p:nvSpPr>
          <p:cNvPr id="1065"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DC46FC-2CF2-BA47-197A-C64AE596EEDF}"/>
              </a:ext>
            </a:extLst>
          </p:cNvPr>
          <p:cNvSpPr>
            <a:spLocks noGrp="1"/>
          </p:cNvSpPr>
          <p:nvPr>
            <p:ph idx="1"/>
          </p:nvPr>
        </p:nvSpPr>
        <p:spPr>
          <a:xfrm>
            <a:off x="612647" y="2843784"/>
            <a:ext cx="6842565" cy="3328416"/>
          </a:xfrm>
        </p:spPr>
        <p:txBody>
          <a:bodyPr>
            <a:normAutofit fontScale="92500"/>
          </a:bodyPr>
          <a:lstStyle/>
          <a:p>
            <a:r>
              <a:rPr lang="en-US" sz="1400" dirty="0"/>
              <a:t>Suggested location is Schermerhorn Row, which acted as a New York hub for transshipment of American cotton, built by merchant Peter Schermerhorn who owned two enslaved people, Nancy and Boston Crummell (an oysterman he later freed).</a:t>
            </a:r>
          </a:p>
          <a:p>
            <a:r>
              <a:rPr lang="en-US" sz="1400" dirty="0"/>
              <a:t>“Dancing For Eels 1820 Catharine Market” (anon. charcoal sketch) New York, a wharf on Lower East Side of Manhattan.</a:t>
            </a:r>
          </a:p>
          <a:p>
            <a:pPr lvl="1"/>
            <a:r>
              <a:rPr lang="en-US" sz="1400" dirty="0"/>
              <a:t>Includes Black figures dancing Afro-Caribbean Juba (stomping and slapping), and white Irish-Americans playing the rhythm bones (percussive clackers made of bone or wood)</a:t>
            </a:r>
          </a:p>
          <a:p>
            <a:r>
              <a:rPr lang="en-US" sz="1400" dirty="0"/>
              <a:t>Painting of “View of South Street, from Maiden Lane, New York City” by William James Bennett, c.1827: </a:t>
            </a:r>
            <a:r>
              <a:rPr lang="en-US" sz="1400" dirty="0">
                <a:hlinkClick r:id="rId5"/>
              </a:rPr>
              <a:t>https://www.metmuseum.org/collections/search-the-collections/10141</a:t>
            </a:r>
            <a:endParaRPr lang="en-US" sz="1400" dirty="0"/>
          </a:p>
          <a:p>
            <a:r>
              <a:rPr lang="en-US" sz="1400" dirty="0"/>
              <a:t>“Ship owners, ship captains and maritime business operators when hiring workers were often more concerned with muscle and maritime skills than skin color or enslaved status.” – Charles R. Foy, “Blacks on the New York Waterfront During the American Revolution (2016): </a:t>
            </a:r>
            <a:r>
              <a:rPr lang="en-US" sz="1400" dirty="0">
                <a:hlinkClick r:id="rId6"/>
              </a:rPr>
              <a:t>https://redhookwaterstories.org/exhibits/show/blacks-on-the-waterfront/blacks-waterfront-american-rev</a:t>
            </a:r>
            <a:r>
              <a:rPr lang="en-US" sz="1400" dirty="0"/>
              <a:t>. </a:t>
            </a:r>
          </a:p>
        </p:txBody>
      </p:sp>
      <p:pic>
        <p:nvPicPr>
          <p:cNvPr id="4" name="Picture 3">
            <a:extLst>
              <a:ext uri="{FF2B5EF4-FFF2-40B4-BE49-F238E27FC236}">
                <a16:creationId xmlns:a16="http://schemas.microsoft.com/office/drawing/2014/main" id="{D78C4A81-BF8F-F20A-B67D-5CA9B3926E8D}"/>
              </a:ext>
            </a:extLst>
          </p:cNvPr>
          <p:cNvPicPr>
            <a:picLocks noChangeAspect="1"/>
          </p:cNvPicPr>
          <p:nvPr/>
        </p:nvPicPr>
        <p:blipFill>
          <a:blip r:embed="rId7"/>
          <a:srcRect l="2503" r="471" b="1"/>
          <a:stretch/>
        </p:blipFill>
        <p:spPr>
          <a:xfrm>
            <a:off x="5738535" y="153"/>
            <a:ext cx="3530802" cy="2520000"/>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Tree>
    <p:extLst>
      <p:ext uri="{BB962C8B-B14F-4D97-AF65-F5344CB8AC3E}">
        <p14:creationId xmlns:p14="http://schemas.microsoft.com/office/powerpoint/2010/main" val="47377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C59613-625F-4DD0-1C36-B3F2F1650E4F}"/>
              </a:ext>
            </a:extLst>
          </p:cNvPr>
          <p:cNvSpPr>
            <a:spLocks noGrp="1"/>
          </p:cNvSpPr>
          <p:nvPr>
            <p:ph type="title"/>
          </p:nvPr>
        </p:nvSpPr>
        <p:spPr>
          <a:xfrm>
            <a:off x="3970366" y="609600"/>
            <a:ext cx="4267200" cy="1351472"/>
          </a:xfrm>
        </p:spPr>
        <p:txBody>
          <a:bodyPr>
            <a:normAutofit/>
          </a:bodyPr>
          <a:lstStyle/>
          <a:p>
            <a:pPr algn="ctr"/>
            <a:r>
              <a:rPr lang="en-GB">
                <a:solidFill>
                  <a:schemeClr val="tx1">
                    <a:lumMod val="85000"/>
                    <a:lumOff val="15000"/>
                  </a:schemeClr>
                </a:solidFill>
              </a:rPr>
              <a:t>Page 3</a:t>
            </a:r>
          </a:p>
        </p:txBody>
      </p:sp>
      <p:pic>
        <p:nvPicPr>
          <p:cNvPr id="6" name="Picture 5">
            <a:extLst>
              <a:ext uri="{FF2B5EF4-FFF2-40B4-BE49-F238E27FC236}">
                <a16:creationId xmlns:a16="http://schemas.microsoft.com/office/drawing/2014/main" id="{536609DB-22EE-4B26-421D-8B16FF5EFB06}"/>
              </a:ext>
            </a:extLst>
          </p:cNvPr>
          <p:cNvPicPr>
            <a:picLocks noChangeAspect="1"/>
          </p:cNvPicPr>
          <p:nvPr/>
        </p:nvPicPr>
        <p:blipFill>
          <a:blip r:embed="rId2"/>
          <a:srcRect l="17412"/>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BA14C351-209A-F060-9292-E37C131FAD34}"/>
              </a:ext>
            </a:extLst>
          </p:cNvPr>
          <p:cNvSpPr>
            <a:spLocks noGrp="1"/>
          </p:cNvSpPr>
          <p:nvPr>
            <p:ph idx="1"/>
          </p:nvPr>
        </p:nvSpPr>
        <p:spPr>
          <a:xfrm>
            <a:off x="4198966" y="2147357"/>
            <a:ext cx="3810000" cy="4101042"/>
          </a:xfrm>
        </p:spPr>
        <p:txBody>
          <a:bodyPr>
            <a:normAutofit/>
          </a:bodyPr>
          <a:lstStyle/>
          <a:p>
            <a:r>
              <a:rPr lang="en-GB" sz="1700" b="0" i="0" dirty="0">
                <a:solidFill>
                  <a:schemeClr val="tx1">
                    <a:lumMod val="85000"/>
                    <a:lumOff val="15000"/>
                  </a:schemeClr>
                </a:solidFill>
                <a:effectLst/>
                <a:latin typeface="Arial" panose="020B0604020202020204" pitchFamily="34" charset="0"/>
              </a:rPr>
              <a:t>Olaudah Equiano, </a:t>
            </a:r>
            <a:r>
              <a:rPr lang="en-GB" sz="1700" b="0" i="1" dirty="0">
                <a:solidFill>
                  <a:schemeClr val="tx1">
                    <a:lumMod val="85000"/>
                    <a:lumOff val="15000"/>
                  </a:schemeClr>
                </a:solidFill>
                <a:effectLst/>
                <a:latin typeface="Arial" panose="020B0604020202020204" pitchFamily="34" charset="0"/>
              </a:rPr>
              <a:t>The Interesting Narrative of the Life of Olaudah Equiano, or Gustavus </a:t>
            </a:r>
            <a:r>
              <a:rPr lang="en-GB" sz="1700" b="0" i="1" dirty="0" err="1">
                <a:solidFill>
                  <a:schemeClr val="tx1">
                    <a:lumMod val="85000"/>
                    <a:lumOff val="15000"/>
                  </a:schemeClr>
                </a:solidFill>
                <a:effectLst/>
                <a:latin typeface="Arial" panose="020B0604020202020204" pitchFamily="34" charset="0"/>
              </a:rPr>
              <a:t>Vassa</a:t>
            </a:r>
            <a:r>
              <a:rPr lang="en-GB" sz="1700" b="0" i="1" dirty="0">
                <a:solidFill>
                  <a:schemeClr val="tx1">
                    <a:lumMod val="85000"/>
                    <a:lumOff val="15000"/>
                  </a:schemeClr>
                </a:solidFill>
                <a:effectLst/>
                <a:latin typeface="Arial" panose="020B0604020202020204" pitchFamily="34" charset="0"/>
              </a:rPr>
              <a:t>, the African. Written by Himself </a:t>
            </a:r>
            <a:r>
              <a:rPr lang="en-GB" sz="1700" b="0" dirty="0">
                <a:solidFill>
                  <a:schemeClr val="tx1">
                    <a:lumMod val="85000"/>
                    <a:lumOff val="15000"/>
                  </a:schemeClr>
                </a:solidFill>
                <a:effectLst/>
                <a:latin typeface="Arial" panose="020B0604020202020204" pitchFamily="34" charset="0"/>
              </a:rPr>
              <a:t>(New York, 1791), pp.165-67.</a:t>
            </a:r>
          </a:p>
          <a:p>
            <a:r>
              <a:rPr lang="en-GB" sz="1700" b="0" i="0" dirty="0">
                <a:solidFill>
                  <a:schemeClr val="tx1">
                    <a:lumMod val="85000"/>
                    <a:lumOff val="15000"/>
                  </a:schemeClr>
                </a:solidFill>
                <a:effectLst/>
                <a:latin typeface="Arial" panose="020B0604020202020204" pitchFamily="34" charset="0"/>
                <a:hlinkClick r:id="rId3"/>
              </a:rPr>
              <a:t>https://quod.lib.umich.edu/e/evans/N18028.0001.001/</a:t>
            </a:r>
            <a:r>
              <a:rPr lang="en-GB" sz="1700" b="0" i="0" dirty="0">
                <a:solidFill>
                  <a:schemeClr val="tx1">
                    <a:lumMod val="85000"/>
                    <a:lumOff val="15000"/>
                  </a:schemeClr>
                </a:solidFill>
                <a:effectLst/>
                <a:latin typeface="Arial" panose="020B0604020202020204" pitchFamily="34" charset="0"/>
              </a:rPr>
              <a:t>  </a:t>
            </a:r>
          </a:p>
          <a:p>
            <a:r>
              <a:rPr lang="en-GB" sz="1700" b="0" i="0" dirty="0">
                <a:solidFill>
                  <a:schemeClr val="tx1">
                    <a:lumMod val="85000"/>
                    <a:lumOff val="15000"/>
                  </a:schemeClr>
                </a:solidFill>
                <a:effectLst/>
                <a:latin typeface="Arial" panose="020B0604020202020204" pitchFamily="34" charset="0"/>
              </a:rPr>
              <a:t>“</a:t>
            </a:r>
            <a:r>
              <a:rPr lang="en-US" sz="1700" dirty="0">
                <a:solidFill>
                  <a:schemeClr val="tx1">
                    <a:lumMod val="85000"/>
                    <a:lumOff val="15000"/>
                  </a:schemeClr>
                </a:solidFill>
                <a:highlight>
                  <a:srgbClr val="FFFF00"/>
                </a:highlight>
                <a:latin typeface="Arial" panose="020B0604020202020204" pitchFamily="34" charset="0"/>
              </a:rPr>
              <a:t>O</a:t>
            </a:r>
            <a:r>
              <a:rPr lang="en-US" sz="1700" b="0" i="0" dirty="0">
                <a:solidFill>
                  <a:schemeClr val="tx1">
                    <a:lumMod val="85000"/>
                    <a:lumOff val="15000"/>
                  </a:schemeClr>
                </a:solidFill>
                <a:effectLst/>
                <a:highlight>
                  <a:srgbClr val="FFFF00"/>
                </a:highlight>
                <a:latin typeface="Arial" panose="020B0604020202020204" pitchFamily="34" charset="0"/>
              </a:rPr>
              <a:t>ne day to my great joy, told me the captain would not let him rest, and asked whether I would go aboard as a sailor, or stay on shore and mind the stores … I therefore, without hesitation</a:t>
            </a:r>
            <a:r>
              <a:rPr lang="en-US" sz="1700" b="0" i="0" dirty="0">
                <a:solidFill>
                  <a:schemeClr val="tx1">
                    <a:lumMod val="85000"/>
                    <a:lumOff val="15000"/>
                  </a:schemeClr>
                </a:solidFill>
                <a:effectLst/>
                <a:latin typeface="Arial" panose="020B0604020202020204" pitchFamily="34" charset="0"/>
              </a:rPr>
              <a:t>, answered him, that I would go and be a sailor.</a:t>
            </a:r>
            <a:r>
              <a:rPr lang="en-GB" sz="1700" b="0" i="0" dirty="0">
                <a:solidFill>
                  <a:schemeClr val="tx1">
                    <a:lumMod val="85000"/>
                    <a:lumOff val="15000"/>
                  </a:schemeClr>
                </a:solidFill>
                <a:effectLst/>
                <a:latin typeface="Arial" panose="020B0604020202020204" pitchFamily="34" charset="0"/>
              </a:rPr>
              <a:t>”</a:t>
            </a:r>
            <a:endParaRPr lang="en-GB" sz="1700" dirty="0">
              <a:solidFill>
                <a:schemeClr val="tx1">
                  <a:lumMod val="85000"/>
                  <a:lumOff val="15000"/>
                </a:schemeClr>
              </a:solidFill>
            </a:endParaRPr>
          </a:p>
        </p:txBody>
      </p:sp>
      <p:pic>
        <p:nvPicPr>
          <p:cNvPr id="5" name="Picture 2" descr="undefined">
            <a:extLst>
              <a:ext uri="{FF2B5EF4-FFF2-40B4-BE49-F238E27FC236}">
                <a16:creationId xmlns:a16="http://schemas.microsoft.com/office/drawing/2014/main" id="{5B6756C4-2904-7F41-6214-6E40FB08D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403" r="5313"/>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008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22" name="Rectangle 31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EDB35-CB19-36D2-6471-86A935E64373}"/>
              </a:ext>
            </a:extLst>
          </p:cNvPr>
          <p:cNvSpPr>
            <a:spLocks noGrp="1"/>
          </p:cNvSpPr>
          <p:nvPr>
            <p:ph type="title"/>
          </p:nvPr>
        </p:nvSpPr>
        <p:spPr>
          <a:xfrm>
            <a:off x="640080" y="329184"/>
            <a:ext cx="6894576" cy="1783080"/>
          </a:xfrm>
        </p:spPr>
        <p:txBody>
          <a:bodyPr anchor="b">
            <a:normAutofit/>
          </a:bodyPr>
          <a:lstStyle/>
          <a:p>
            <a:r>
              <a:rPr lang="en-US" sz="5400"/>
              <a:t>Page 3</a:t>
            </a:r>
            <a:endParaRPr lang="en-GB" sz="5400"/>
          </a:p>
        </p:txBody>
      </p:sp>
      <p:sp>
        <p:nvSpPr>
          <p:cNvPr id="31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0BE78C-A6E7-50FB-DF6B-F9F0547AD99C}"/>
              </a:ext>
            </a:extLst>
          </p:cNvPr>
          <p:cNvSpPr>
            <a:spLocks noGrp="1"/>
          </p:cNvSpPr>
          <p:nvPr>
            <p:ph idx="1"/>
          </p:nvPr>
        </p:nvSpPr>
        <p:spPr>
          <a:xfrm>
            <a:off x="640080" y="2706624"/>
            <a:ext cx="6894576" cy="3483864"/>
          </a:xfrm>
        </p:spPr>
        <p:txBody>
          <a:bodyPr>
            <a:normAutofit lnSpcReduction="10000"/>
          </a:bodyPr>
          <a:lstStyle/>
          <a:p>
            <a:r>
              <a:rPr lang="en-US" sz="1400" dirty="0"/>
              <a:t>Horace Lane, </a:t>
            </a:r>
            <a:r>
              <a:rPr lang="en-US" sz="1400" i="1" dirty="0"/>
              <a:t>The Wandering Boy, Careless Sailor, and Result of Inconsideration: a True Narrative</a:t>
            </a:r>
            <a:r>
              <a:rPr lang="en-US" sz="1400" dirty="0"/>
              <a:t> (1839) p.68. </a:t>
            </a:r>
          </a:p>
          <a:p>
            <a:pPr lvl="1"/>
            <a:r>
              <a:rPr lang="en-US" sz="1000" dirty="0"/>
              <a:t>Lane (1789-1866) was a white lower-class sailor from New York, who struggled to find work, was impressed into service (three times by the British), and fell into poverty, alcoholism, crime, and imprisonment.</a:t>
            </a:r>
          </a:p>
          <a:p>
            <a:r>
              <a:rPr lang="en-US" sz="1400" dirty="0">
                <a:hlinkClick r:id="rId3"/>
              </a:rPr>
              <a:t>https://archive.org/details/wanderingboycare00lane</a:t>
            </a:r>
            <a:r>
              <a:rPr lang="en-US" sz="1400" dirty="0"/>
              <a:t> </a:t>
            </a:r>
          </a:p>
          <a:p>
            <a:r>
              <a:rPr lang="en-US" sz="1400" dirty="0"/>
              <a:t>“Our sturdy crew soon raised a breeze among the grog-shops and dens of infamy … It was </a:t>
            </a:r>
            <a:r>
              <a:rPr lang="en-US" sz="1400" dirty="0">
                <a:highlight>
                  <a:srgbClr val="FFFF00"/>
                </a:highlight>
              </a:rPr>
              <a:t>knock down, and drag out, everything in human shape</a:t>
            </a:r>
            <a:r>
              <a:rPr lang="en-US" sz="1400" dirty="0"/>
              <a:t>.”</a:t>
            </a:r>
          </a:p>
          <a:p>
            <a:r>
              <a:rPr lang="en-US" sz="1400" dirty="0"/>
              <a:t>Solomon Northup, </a:t>
            </a:r>
            <a:r>
              <a:rPr lang="en-US" sz="1400" i="1" dirty="0"/>
              <a:t>Twelve Years a Slave: Narrative of Solomon Northup, a Citizen of New-York, Kidnapped in Washington City in 1841</a:t>
            </a:r>
            <a:r>
              <a:rPr lang="en-US" sz="1400" dirty="0"/>
              <a:t> (1853), p.39.</a:t>
            </a:r>
            <a:endParaRPr lang="en-US" sz="1400" i="1" dirty="0"/>
          </a:p>
          <a:p>
            <a:r>
              <a:rPr lang="en-GB" sz="1400" dirty="0">
                <a:hlinkClick r:id="rId4"/>
              </a:rPr>
              <a:t>https://docsouth.unc.edu/fpn/northup/northup.html</a:t>
            </a:r>
            <a:r>
              <a:rPr lang="en-US" sz="1400" i="1" dirty="0"/>
              <a:t> </a:t>
            </a:r>
          </a:p>
          <a:p>
            <a:r>
              <a:rPr lang="en-US" sz="1400" dirty="0"/>
              <a:t>“It could not be that a free citizen of New-York, who had wronged no man, nor violated any law, should be dealt with thus inhumanly. The more I contemplated my situation, however, the more I became confirmed in my suspicions. It was a desolate thought, indeed. I felt there was no trust or mercy in unfeeling man; and commending myself to the God of the oppressed, bowed my head upon my fettered hands, and </a:t>
            </a:r>
            <a:r>
              <a:rPr lang="en-US" sz="1400" dirty="0">
                <a:highlight>
                  <a:srgbClr val="FFFF00"/>
                </a:highlight>
              </a:rPr>
              <a:t>wept most bitterly</a:t>
            </a:r>
            <a:r>
              <a:rPr lang="en-US" sz="1400" dirty="0"/>
              <a:t>.”</a:t>
            </a:r>
            <a:endParaRPr lang="en-GB" sz="1400" dirty="0"/>
          </a:p>
        </p:txBody>
      </p:sp>
      <p:pic>
        <p:nvPicPr>
          <p:cNvPr id="3076" name="Picture 4">
            <a:extLst>
              <a:ext uri="{FF2B5EF4-FFF2-40B4-BE49-F238E27FC236}">
                <a16:creationId xmlns:a16="http://schemas.microsoft.com/office/drawing/2014/main" id="{6C72BDCC-6E2D-70A2-0FF4-5D6D962B992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600702" y="329183"/>
            <a:ext cx="2540492" cy="34299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6A0F7FD-F142-5FD8-3762-A94BAF6F06ED}"/>
              </a:ext>
            </a:extLst>
          </p:cNvPr>
          <p:cNvPicPr>
            <a:picLocks noChangeAspect="1"/>
          </p:cNvPicPr>
          <p:nvPr/>
        </p:nvPicPr>
        <p:blipFill>
          <a:blip r:embed="rId6"/>
          <a:stretch>
            <a:fillRect/>
          </a:stretch>
        </p:blipFill>
        <p:spPr>
          <a:xfrm>
            <a:off x="8896083" y="4079193"/>
            <a:ext cx="1931441" cy="2176272"/>
          </a:xfrm>
          <a:prstGeom prst="rect">
            <a:avLst/>
          </a:prstGeom>
        </p:spPr>
      </p:pic>
    </p:spTree>
    <p:extLst>
      <p:ext uri="{BB962C8B-B14F-4D97-AF65-F5344CB8AC3E}">
        <p14:creationId xmlns:p14="http://schemas.microsoft.com/office/powerpoint/2010/main" val="3800772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4" name="Rectangle 4123">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9DC252-DA02-DDF2-835C-64711FFE7B55}"/>
              </a:ext>
            </a:extLst>
          </p:cNvPr>
          <p:cNvSpPr>
            <a:spLocks noGrp="1"/>
          </p:cNvSpPr>
          <p:nvPr>
            <p:ph type="title"/>
          </p:nvPr>
        </p:nvSpPr>
        <p:spPr>
          <a:xfrm>
            <a:off x="640080" y="329184"/>
            <a:ext cx="6894576" cy="1783080"/>
          </a:xfrm>
        </p:spPr>
        <p:txBody>
          <a:bodyPr anchor="b">
            <a:normAutofit/>
          </a:bodyPr>
          <a:lstStyle/>
          <a:p>
            <a:r>
              <a:rPr lang="en-US" sz="5400"/>
              <a:t>Page 4</a:t>
            </a:r>
            <a:endParaRPr lang="en-GB" sz="5400"/>
          </a:p>
        </p:txBody>
      </p:sp>
      <p:sp>
        <p:nvSpPr>
          <p:cNvPr id="41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C2D51C-AE1F-C4A8-3BE6-4053DC974D43}"/>
              </a:ext>
            </a:extLst>
          </p:cNvPr>
          <p:cNvSpPr>
            <a:spLocks noGrp="1"/>
          </p:cNvSpPr>
          <p:nvPr>
            <p:ph idx="1"/>
          </p:nvPr>
        </p:nvSpPr>
        <p:spPr>
          <a:xfrm>
            <a:off x="640080" y="2706624"/>
            <a:ext cx="6894576" cy="3483864"/>
          </a:xfrm>
        </p:spPr>
        <p:txBody>
          <a:bodyPr>
            <a:normAutofit/>
          </a:bodyPr>
          <a:lstStyle/>
          <a:p>
            <a:r>
              <a:rPr lang="en-US" sz="1200" dirty="0"/>
              <a:t>Robert Hay, </a:t>
            </a:r>
            <a:r>
              <a:rPr lang="en-US" sz="1200" i="1" dirty="0"/>
              <a:t>Landsman Hay – The Memories of Robert Hay</a:t>
            </a:r>
            <a:r>
              <a:rPr lang="en-US" sz="1200" dirty="0"/>
              <a:t> (ed. M.D. Hay, 1958), pp.217-220.</a:t>
            </a:r>
          </a:p>
          <a:p>
            <a:pPr lvl="1"/>
            <a:r>
              <a:rPr lang="en-US" sz="800" dirty="0"/>
              <a:t>Hay (1789-1847), born in Paisley, Scotland, wrote his memoir of naval life in 1820, having first served in the Royal Navy aged 14 and later been press ganged and taken to the same ship as Billy Waters in the same month (October 1811). As commonplace, he was offered the chance to volunteer, which would have provided him a signing bonus, but he declined. Waters did not.  </a:t>
            </a:r>
          </a:p>
          <a:p>
            <a:r>
              <a:rPr lang="en-GB" sz="1200" dirty="0"/>
              <a:t>For this excerpt and his interview by the officer: </a:t>
            </a:r>
            <a:r>
              <a:rPr lang="en-GB" sz="1200" dirty="0">
                <a:hlinkClick r:id="rId3"/>
              </a:rPr>
              <a:t>http://www.eyewitnesstohistory.com/shanghaied.htm</a:t>
            </a:r>
            <a:r>
              <a:rPr lang="en-GB" sz="1200" dirty="0"/>
              <a:t>.</a:t>
            </a:r>
          </a:p>
          <a:p>
            <a:r>
              <a:rPr lang="en-US" sz="1200" dirty="0"/>
              <a:t>“In a moment I was in the hands of six or eight ruffians who I immediately dreaded and soon found to be a press gang … I was immediately carried into the presence of the Lieutenant of the gang, who questioned me as to my profession … </a:t>
            </a:r>
            <a:r>
              <a:rPr lang="en-US" sz="1200" dirty="0">
                <a:highlight>
                  <a:srgbClr val="FFFF00"/>
                </a:highlight>
              </a:rPr>
              <a:t>my hands being examined and found hard with work</a:t>
            </a:r>
            <a:r>
              <a:rPr lang="en-US" sz="1200" dirty="0"/>
              <a:t>, and perhaps a little discolored with tar … I was remanded … My doom was fixed and I was thrust down among five or six score of miserable beings, who like myself had been kidnapped, and immured in the confined and unwholesome dungeon of a press room … I had entered London possessed of Liberty and buoyed up with animating hope. </a:t>
            </a:r>
            <a:r>
              <a:rPr lang="en-US" sz="1200" dirty="0">
                <a:highlight>
                  <a:srgbClr val="FFFF00"/>
                </a:highlight>
              </a:rPr>
              <a:t>Now, I was a slave</a:t>
            </a:r>
            <a:r>
              <a:rPr lang="en-US" sz="1200" dirty="0"/>
              <a:t>.”</a:t>
            </a:r>
          </a:p>
          <a:p>
            <a:r>
              <a:rPr lang="en-GB" sz="1200" dirty="0"/>
              <a:t>Image: painting by British comic strip artist Gerry Embleton, “Press Gang”</a:t>
            </a:r>
          </a:p>
        </p:txBody>
      </p:sp>
      <p:pic>
        <p:nvPicPr>
          <p:cNvPr id="5" name="Picture 4">
            <a:extLst>
              <a:ext uri="{FF2B5EF4-FFF2-40B4-BE49-F238E27FC236}">
                <a16:creationId xmlns:a16="http://schemas.microsoft.com/office/drawing/2014/main" id="{07C562CD-7E04-96B9-CBFE-9A706F023B10}"/>
              </a:ext>
            </a:extLst>
          </p:cNvPr>
          <p:cNvPicPr>
            <a:picLocks noChangeAspect="1"/>
          </p:cNvPicPr>
          <p:nvPr/>
        </p:nvPicPr>
        <p:blipFill>
          <a:blip r:embed="rId4"/>
          <a:srcRect t="14402" r="-1" b="-1"/>
          <a:stretch/>
        </p:blipFill>
        <p:spPr>
          <a:xfrm>
            <a:off x="7863840" y="476450"/>
            <a:ext cx="4014216" cy="3135435"/>
          </a:xfrm>
          <a:prstGeom prst="rect">
            <a:avLst/>
          </a:prstGeom>
        </p:spPr>
      </p:pic>
      <p:pic>
        <p:nvPicPr>
          <p:cNvPr id="4098" name="Picture 2" descr="Press Gang T-Shirt by Gerry Embleton - Bridgeman Prints">
            <a:extLst>
              <a:ext uri="{FF2B5EF4-FFF2-40B4-BE49-F238E27FC236}">
                <a16:creationId xmlns:a16="http://schemas.microsoft.com/office/drawing/2014/main" id="{943B427D-535C-0E16-4B1F-AD22C2FED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 b="2267"/>
          <a:stretch/>
        </p:blipFill>
        <p:spPr bwMode="auto">
          <a:xfrm>
            <a:off x="7863840" y="3590500"/>
            <a:ext cx="4014215" cy="316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587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1F5D4-5C0D-9113-9020-FF483D65BA62}"/>
              </a:ext>
            </a:extLst>
          </p:cNvPr>
          <p:cNvSpPr>
            <a:spLocks noGrp="1"/>
          </p:cNvSpPr>
          <p:nvPr>
            <p:ph type="title"/>
          </p:nvPr>
        </p:nvSpPr>
        <p:spPr>
          <a:xfrm>
            <a:off x="640080" y="329184"/>
            <a:ext cx="6894576" cy="1783080"/>
          </a:xfrm>
        </p:spPr>
        <p:txBody>
          <a:bodyPr anchor="b">
            <a:normAutofit/>
          </a:bodyPr>
          <a:lstStyle/>
          <a:p>
            <a:r>
              <a:rPr lang="en-US" sz="6600"/>
              <a:t>Page 4</a:t>
            </a:r>
            <a:endParaRPr lang="en-GB" sz="6600"/>
          </a:p>
        </p:txBody>
      </p:sp>
      <p:sp>
        <p:nvSpPr>
          <p:cNvPr id="5136"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5B146F-51D7-D74B-45E3-1672B159B4C8}"/>
              </a:ext>
            </a:extLst>
          </p:cNvPr>
          <p:cNvSpPr>
            <a:spLocks noGrp="1"/>
          </p:cNvSpPr>
          <p:nvPr>
            <p:ph idx="1"/>
          </p:nvPr>
        </p:nvSpPr>
        <p:spPr>
          <a:xfrm>
            <a:off x="640080" y="2706624"/>
            <a:ext cx="6894576" cy="3483864"/>
          </a:xfrm>
        </p:spPr>
        <p:txBody>
          <a:bodyPr>
            <a:normAutofit/>
          </a:bodyPr>
          <a:lstStyle/>
          <a:p>
            <a:r>
              <a:rPr lang="en-US" sz="1700" dirty="0"/>
              <a:t>John Nicol, </a:t>
            </a:r>
            <a:r>
              <a:rPr lang="en-US" sz="1700" i="1" dirty="0"/>
              <a:t>The Life and Adventures of John Nicol, Mariner</a:t>
            </a:r>
            <a:r>
              <a:rPr lang="en-US" sz="1700" dirty="0"/>
              <a:t> (Edinburgh, 1822), p.172.</a:t>
            </a:r>
          </a:p>
          <a:p>
            <a:pPr lvl="1"/>
            <a:r>
              <a:rPr lang="en-US" sz="1400" dirty="0"/>
              <a:t>Nicol (1755-1825), born in Edinburgh, Scotland, recounted his memoir to Scottish bookbinder John Howell, who edited the memoirs of several impoverished Napoleonic veterans, giving them the royalties.</a:t>
            </a:r>
            <a:endParaRPr lang="en-US" sz="1300" dirty="0"/>
          </a:p>
          <a:p>
            <a:r>
              <a:rPr lang="en-US" sz="1700" dirty="0">
                <a:hlinkClick r:id="rId3"/>
              </a:rPr>
              <a:t>https://archive.org/details/cihm_41947/</a:t>
            </a:r>
            <a:endParaRPr lang="en-US" sz="1700" dirty="0"/>
          </a:p>
          <a:p>
            <a:r>
              <a:rPr lang="en-US" sz="1700" dirty="0"/>
              <a:t>“I therefore made up my mind to it [enlisting], and was as happy as a man </a:t>
            </a:r>
            <a:r>
              <a:rPr lang="en-US" sz="1700" dirty="0">
                <a:highlight>
                  <a:srgbClr val="FFFF00"/>
                </a:highlight>
              </a:rPr>
              <a:t>in blasted prospects can be </a:t>
            </a:r>
            <a:r>
              <a:rPr lang="en-US" sz="1700" dirty="0"/>
              <a:t>... I was taken on board.”</a:t>
            </a:r>
          </a:p>
          <a:p>
            <a:r>
              <a:rPr lang="en-US" sz="1700" dirty="0"/>
              <a:t>Robert Hay [details on previous slide] citing his interviewing officer: “As to wages … </a:t>
            </a:r>
            <a:r>
              <a:rPr lang="en-US" sz="1700" dirty="0">
                <a:highlight>
                  <a:srgbClr val="FFFF00"/>
                </a:highlight>
              </a:rPr>
              <a:t>the chance of prize money is quite an equivalent … enter the service cheerfully, you will then have a bounty</a:t>
            </a:r>
            <a:r>
              <a:rPr lang="en-US" sz="1700" dirty="0"/>
              <a:t>, and be in a fair way for promotion.”</a:t>
            </a:r>
            <a:endParaRPr lang="en-GB" sz="1700" dirty="0"/>
          </a:p>
        </p:txBody>
      </p:sp>
      <p:pic>
        <p:nvPicPr>
          <p:cNvPr id="5" name="Picture 4">
            <a:extLst>
              <a:ext uri="{FF2B5EF4-FFF2-40B4-BE49-F238E27FC236}">
                <a16:creationId xmlns:a16="http://schemas.microsoft.com/office/drawing/2014/main" id="{73CD228A-94E0-46FC-E5FD-9C281762B3FB}"/>
              </a:ext>
            </a:extLst>
          </p:cNvPr>
          <p:cNvPicPr>
            <a:picLocks noChangeAspect="1"/>
          </p:cNvPicPr>
          <p:nvPr/>
        </p:nvPicPr>
        <p:blipFill>
          <a:blip r:embed="rId4"/>
          <a:srcRect r="3" b="28553"/>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122" name="Picture 2" descr="undefined">
            <a:extLst>
              <a:ext uri="{FF2B5EF4-FFF2-40B4-BE49-F238E27FC236}">
                <a16:creationId xmlns:a16="http://schemas.microsoft.com/office/drawing/2014/main" id="{FCD27AB3-92E1-4D5D-AA39-01BDD54CD2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589" r="2" b="31965"/>
          <a:stretch/>
        </p:blipFill>
        <p:spPr bwMode="auto">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02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E36BB2-9EAC-63BF-4785-EC25BC482970}"/>
              </a:ext>
            </a:extLst>
          </p:cNvPr>
          <p:cNvSpPr>
            <a:spLocks noGrp="1"/>
          </p:cNvSpPr>
          <p:nvPr>
            <p:ph type="title"/>
          </p:nvPr>
        </p:nvSpPr>
        <p:spPr>
          <a:xfrm>
            <a:off x="589009" y="502400"/>
            <a:ext cx="3367171" cy="1818064"/>
          </a:xfrm>
        </p:spPr>
        <p:txBody>
          <a:bodyPr>
            <a:normAutofit/>
          </a:bodyPr>
          <a:lstStyle/>
          <a:p>
            <a:pPr algn="ctr"/>
            <a:r>
              <a:rPr lang="en-US" sz="2800"/>
              <a:t>Page 4</a:t>
            </a:r>
            <a:endParaRPr lang="en-GB" sz="2800"/>
          </a:p>
        </p:txBody>
      </p:sp>
      <p:pic>
        <p:nvPicPr>
          <p:cNvPr id="7" name="Picture 6" descr="A drawing of a building&#10;&#10;Description automatically generated">
            <a:extLst>
              <a:ext uri="{FF2B5EF4-FFF2-40B4-BE49-F238E27FC236}">
                <a16:creationId xmlns:a16="http://schemas.microsoft.com/office/drawing/2014/main" id="{E63FF4A4-98E0-49B0-514E-BF08D4905F0A}"/>
              </a:ext>
            </a:extLst>
          </p:cNvPr>
          <p:cNvPicPr>
            <a:picLocks noChangeAspect="1"/>
          </p:cNvPicPr>
          <p:nvPr/>
        </p:nvPicPr>
        <p:blipFill>
          <a:blip r:embed="rId2"/>
          <a:srcRect l="4737" r="4733" b="-2"/>
          <a:stretch/>
        </p:blipFill>
        <p:spPr>
          <a:xfrm>
            <a:off x="4555236" y="6"/>
            <a:ext cx="7636763" cy="2762724"/>
          </a:xfrm>
          <a:prstGeom prst="rect">
            <a:avLst/>
          </a:prstGeom>
        </p:spPr>
      </p:pic>
      <p:sp>
        <p:nvSpPr>
          <p:cNvPr id="107" name="Rectangle 10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4" name="Picture 3" descr="A map of the united states with a ship and a route&#10;&#10;Description automatically generated">
            <a:extLst>
              <a:ext uri="{FF2B5EF4-FFF2-40B4-BE49-F238E27FC236}">
                <a16:creationId xmlns:a16="http://schemas.microsoft.com/office/drawing/2014/main" id="{ECC89983-45CF-36AA-8A78-DAC8BA7B507E}"/>
              </a:ext>
            </a:extLst>
          </p:cNvPr>
          <p:cNvPicPr>
            <a:picLocks noChangeAspect="1"/>
          </p:cNvPicPr>
          <p:nvPr/>
        </p:nvPicPr>
        <p:blipFill>
          <a:blip r:embed="rId3"/>
          <a:stretch/>
        </p:blipFill>
        <p:spPr>
          <a:xfrm>
            <a:off x="1016466" y="3027346"/>
            <a:ext cx="2522304" cy="3625812"/>
          </a:xfrm>
          <a:prstGeom prst="rect">
            <a:avLst/>
          </a:prstGeom>
        </p:spPr>
      </p:pic>
      <p:sp>
        <p:nvSpPr>
          <p:cNvPr id="3" name="Content Placeholder 2">
            <a:extLst>
              <a:ext uri="{FF2B5EF4-FFF2-40B4-BE49-F238E27FC236}">
                <a16:creationId xmlns:a16="http://schemas.microsoft.com/office/drawing/2014/main" id="{08F8DB47-541C-2893-152A-4A38E1EDF755}"/>
              </a:ext>
            </a:extLst>
          </p:cNvPr>
          <p:cNvSpPr>
            <a:spLocks noGrp="1"/>
          </p:cNvSpPr>
          <p:nvPr>
            <p:ph idx="1"/>
          </p:nvPr>
        </p:nvSpPr>
        <p:spPr>
          <a:xfrm>
            <a:off x="4950044" y="3057236"/>
            <a:ext cx="7001811" cy="3435928"/>
          </a:xfrm>
        </p:spPr>
        <p:txBody>
          <a:bodyPr anchor="ctr">
            <a:normAutofit/>
          </a:bodyPr>
          <a:lstStyle/>
          <a:p>
            <a:r>
              <a:rPr lang="en-US" sz="1800" dirty="0"/>
              <a:t>Ship body plan (technical drawing) of HMS</a:t>
            </a:r>
            <a:r>
              <a:rPr lang="en-US" sz="1800" i="1" dirty="0"/>
              <a:t> Ganymede</a:t>
            </a:r>
            <a:r>
              <a:rPr lang="en-US" sz="1800" dirty="0"/>
              <a:t>, a corvette captured from the French (</a:t>
            </a:r>
            <a:r>
              <a:rPr lang="en-GB" sz="1800" b="0" i="1" u="none" strike="noStrike" dirty="0" err="1">
                <a:solidFill>
                  <a:srgbClr val="000000"/>
                </a:solidFill>
                <a:effectLst/>
              </a:rPr>
              <a:t>Hébé</a:t>
            </a:r>
            <a:r>
              <a:rPr lang="en-GB" sz="1800" b="0" u="none" strike="noStrike" dirty="0">
                <a:solidFill>
                  <a:srgbClr val="000000"/>
                </a:solidFill>
                <a:effectLst/>
              </a:rPr>
              <a:t>)</a:t>
            </a:r>
            <a:r>
              <a:rPr lang="en-GB" sz="1800" b="0" i="1" u="none" strike="noStrike" dirty="0">
                <a:solidFill>
                  <a:srgbClr val="000000"/>
                </a:solidFill>
                <a:effectLst/>
              </a:rPr>
              <a:t> </a:t>
            </a:r>
            <a:r>
              <a:rPr lang="en-GB" sz="1800" b="0" u="none" strike="noStrike" dirty="0" err="1">
                <a:solidFill>
                  <a:srgbClr val="000000"/>
                </a:solidFill>
                <a:effectLst/>
                <a:latin typeface="Arial" panose="020B0604020202020204" pitchFamily="34" charset="0"/>
              </a:rPr>
              <a:t>en</a:t>
            </a:r>
            <a:r>
              <a:rPr lang="en-GB" sz="1800" b="0" u="none" strike="noStrike" dirty="0">
                <a:solidFill>
                  <a:srgbClr val="000000"/>
                </a:solidFill>
                <a:effectLst/>
                <a:latin typeface="Arial" panose="020B0604020202020204" pitchFamily="34" charset="0"/>
              </a:rPr>
              <a:t> route to San Domingo </a:t>
            </a:r>
            <a:r>
              <a:rPr lang="en-US" sz="1800" dirty="0"/>
              <a:t>in 1809. This plan drawn at Portsmouth by master shipwright Nicholas </a:t>
            </a:r>
            <a:r>
              <a:rPr lang="en-US" sz="1800" dirty="0" err="1"/>
              <a:t>Diddams</a:t>
            </a:r>
            <a:r>
              <a:rPr lang="en-US" sz="1800" dirty="0"/>
              <a:t> prior to refitting it as a 24-gun Sixth Rate.</a:t>
            </a:r>
          </a:p>
          <a:p>
            <a:r>
              <a:rPr lang="en-GB" sz="1800" dirty="0">
                <a:hlinkClick r:id="rId4"/>
              </a:rPr>
              <a:t>https://www.rmg.co.uk/collections/objects/rmgc-object-83434</a:t>
            </a:r>
            <a:r>
              <a:rPr lang="en-US" sz="1800" dirty="0"/>
              <a:t> </a:t>
            </a:r>
          </a:p>
          <a:p>
            <a:r>
              <a:rPr lang="en-US" sz="1800" dirty="0"/>
              <a:t>Billy Waters was first held on the guardship HMS </a:t>
            </a:r>
            <a:r>
              <a:rPr lang="en-US" sz="1800" i="1" dirty="0"/>
              <a:t>Ceres </a:t>
            </a:r>
            <a:r>
              <a:rPr lang="en-US" sz="1800" dirty="0"/>
              <a:t>on 5 October 1811, then transferred to HMS </a:t>
            </a:r>
            <a:r>
              <a:rPr lang="en-US" sz="1800" i="1" dirty="0"/>
              <a:t>Namur</a:t>
            </a:r>
            <a:r>
              <a:rPr lang="en-US" sz="1800" dirty="0"/>
              <a:t> on 23 November at the naval anchorage at The </a:t>
            </a:r>
            <a:r>
              <a:rPr lang="en-US" sz="1800" dirty="0" err="1"/>
              <a:t>Nore</a:t>
            </a:r>
            <a:r>
              <a:rPr lang="en-US" sz="1800" dirty="0"/>
              <a:t> (off Sheerness), and joined HMS </a:t>
            </a:r>
            <a:r>
              <a:rPr lang="en-US" sz="1800" i="1" dirty="0"/>
              <a:t>Ganymede</a:t>
            </a:r>
            <a:r>
              <a:rPr lang="en-US" sz="1800" dirty="0"/>
              <a:t> on 7 December for its cruise and convoy to Cadiz via Plymouth.</a:t>
            </a:r>
          </a:p>
          <a:p>
            <a:endParaRPr lang="en-GB" sz="1800" dirty="0"/>
          </a:p>
        </p:txBody>
      </p:sp>
      <p:sp>
        <p:nvSpPr>
          <p:cNvPr id="109" name="Rectangle 108">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2674555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0" name="Rectangle 2089">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2" name="Rectangle 2091">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952E2C-8E07-4595-4317-C2E7A17BF907}"/>
              </a:ext>
            </a:extLst>
          </p:cNvPr>
          <p:cNvSpPr>
            <a:spLocks noGrp="1"/>
          </p:cNvSpPr>
          <p:nvPr>
            <p:ph type="title"/>
          </p:nvPr>
        </p:nvSpPr>
        <p:spPr>
          <a:xfrm>
            <a:off x="1137034" y="609600"/>
            <a:ext cx="6112220" cy="1330839"/>
          </a:xfrm>
        </p:spPr>
        <p:txBody>
          <a:bodyPr>
            <a:normAutofit/>
          </a:bodyPr>
          <a:lstStyle/>
          <a:p>
            <a:r>
              <a:rPr lang="en-GB">
                <a:solidFill>
                  <a:schemeClr val="tx1">
                    <a:lumMod val="85000"/>
                    <a:lumOff val="15000"/>
                  </a:schemeClr>
                </a:solidFill>
              </a:rPr>
              <a:t>Page 5</a:t>
            </a:r>
          </a:p>
        </p:txBody>
      </p:sp>
      <p:sp>
        <p:nvSpPr>
          <p:cNvPr id="3" name="Content Placeholder 2">
            <a:extLst>
              <a:ext uri="{FF2B5EF4-FFF2-40B4-BE49-F238E27FC236}">
                <a16:creationId xmlns:a16="http://schemas.microsoft.com/office/drawing/2014/main" id="{29EB396C-B28B-F98F-F088-E4586306D3D3}"/>
              </a:ext>
            </a:extLst>
          </p:cNvPr>
          <p:cNvSpPr>
            <a:spLocks noGrp="1"/>
          </p:cNvSpPr>
          <p:nvPr>
            <p:ph idx="1"/>
          </p:nvPr>
        </p:nvSpPr>
        <p:spPr>
          <a:xfrm>
            <a:off x="1137033" y="2194101"/>
            <a:ext cx="5903847" cy="4054298"/>
          </a:xfrm>
        </p:spPr>
        <p:txBody>
          <a:bodyPr>
            <a:normAutofit lnSpcReduction="10000"/>
          </a:bodyPr>
          <a:lstStyle/>
          <a:p>
            <a:r>
              <a:rPr lang="en-GB" sz="1900" dirty="0">
                <a:solidFill>
                  <a:schemeClr val="tx1">
                    <a:lumMod val="85000"/>
                    <a:lumOff val="15000"/>
                  </a:schemeClr>
                </a:solidFill>
              </a:rPr>
              <a:t>Gravestone of Joseph Antonio </a:t>
            </a:r>
            <a:r>
              <a:rPr lang="en-GB" sz="1900" dirty="0" err="1">
                <a:solidFill>
                  <a:schemeClr val="tx1">
                    <a:lumMod val="85000"/>
                    <a:lumOff val="15000"/>
                  </a:schemeClr>
                </a:solidFill>
              </a:rPr>
              <a:t>Emidy</a:t>
            </a:r>
            <a:r>
              <a:rPr lang="en-GB" sz="1900" dirty="0">
                <a:solidFill>
                  <a:schemeClr val="tx1">
                    <a:lumMod val="85000"/>
                    <a:lumOff val="15000"/>
                  </a:schemeClr>
                </a:solidFill>
              </a:rPr>
              <a:t>, Kenwyn church yard, Truro, Cornwall</a:t>
            </a:r>
          </a:p>
          <a:p>
            <a:pPr lvl="1"/>
            <a:r>
              <a:rPr lang="en-GB" sz="1900" dirty="0">
                <a:solidFill>
                  <a:schemeClr val="tx1">
                    <a:lumMod val="85000"/>
                    <a:lumOff val="15000"/>
                  </a:schemeClr>
                </a:solidFill>
              </a:rPr>
              <a:t>Joseph Antonio </a:t>
            </a:r>
            <a:r>
              <a:rPr lang="en-GB" sz="1900" dirty="0" err="1">
                <a:solidFill>
                  <a:schemeClr val="tx1">
                    <a:lumMod val="85000"/>
                    <a:lumOff val="15000"/>
                  </a:schemeClr>
                </a:solidFill>
              </a:rPr>
              <a:t>Emidy</a:t>
            </a:r>
            <a:r>
              <a:rPr lang="en-GB" sz="1900" dirty="0">
                <a:solidFill>
                  <a:schemeClr val="tx1">
                    <a:lumMod val="85000"/>
                    <a:lumOff val="15000"/>
                  </a:schemeClr>
                </a:solidFill>
              </a:rPr>
              <a:t> (c.1775-1835) was a Black Guinean-born musician enslaved by Portuguese traders, freed, and then impressed into the Royal Navy for four years as a ship’s fiddler. He was discharged at Falmouth, Cornwall in 1799, married a local tradesman’s daughter, Mary Hutchins, and became a notable and celebrated composer and violinist, though no works survive.</a:t>
            </a:r>
          </a:p>
          <a:p>
            <a:r>
              <a:rPr lang="en-GB" sz="1900" dirty="0">
                <a:solidFill>
                  <a:schemeClr val="tx1">
                    <a:lumMod val="85000"/>
                    <a:lumOff val="15000"/>
                  </a:schemeClr>
                </a:solidFill>
                <a:hlinkClick r:id="rId3"/>
              </a:rPr>
              <a:t>https://en.wikipedia.org/wiki/Joseph_Antonio_Emidy</a:t>
            </a:r>
            <a:r>
              <a:rPr lang="en-GB" sz="1900" dirty="0">
                <a:solidFill>
                  <a:schemeClr val="tx1">
                    <a:lumMod val="85000"/>
                    <a:lumOff val="15000"/>
                  </a:schemeClr>
                </a:solidFill>
              </a:rPr>
              <a:t> </a:t>
            </a:r>
          </a:p>
          <a:p>
            <a:r>
              <a:rPr lang="en-GB" sz="1900" dirty="0">
                <a:solidFill>
                  <a:schemeClr val="tx1">
                    <a:lumMod val="85000"/>
                    <a:lumOff val="15000"/>
                  </a:schemeClr>
                </a:solidFill>
              </a:rPr>
              <a:t>“Devoted to thy soul-inspiring strains, Sweet Music! Thee </a:t>
            </a:r>
            <a:r>
              <a:rPr lang="en-GB" sz="1900" dirty="0">
                <a:solidFill>
                  <a:schemeClr val="tx1">
                    <a:lumMod val="85000"/>
                    <a:lumOff val="15000"/>
                  </a:schemeClr>
                </a:solidFill>
                <a:highlight>
                  <a:srgbClr val="FFFF00"/>
                </a:highlight>
              </a:rPr>
              <a:t>he </a:t>
            </a:r>
            <a:r>
              <a:rPr lang="en-GB" sz="1900" dirty="0" err="1">
                <a:solidFill>
                  <a:schemeClr val="tx1">
                    <a:lumMod val="85000"/>
                    <a:lumOff val="15000"/>
                  </a:schemeClr>
                </a:solidFill>
                <a:highlight>
                  <a:srgbClr val="FFFF00"/>
                </a:highlight>
              </a:rPr>
              <a:t>hail’d</a:t>
            </a:r>
            <a:r>
              <a:rPr lang="en-GB" sz="1900" dirty="0">
                <a:solidFill>
                  <a:schemeClr val="tx1">
                    <a:lumMod val="85000"/>
                    <a:lumOff val="15000"/>
                  </a:schemeClr>
                </a:solidFill>
                <a:highlight>
                  <a:srgbClr val="FFFF00"/>
                </a:highlight>
              </a:rPr>
              <a:t> his chief delight</a:t>
            </a:r>
            <a:r>
              <a:rPr lang="en-GB" sz="1900" dirty="0">
                <a:solidFill>
                  <a:schemeClr val="tx1">
                    <a:lumMod val="85000"/>
                    <a:lumOff val="15000"/>
                  </a:schemeClr>
                </a:solidFill>
              </a:rPr>
              <a:t>.”</a:t>
            </a:r>
          </a:p>
          <a:p>
            <a:endParaRPr lang="en-GB" sz="1900" dirty="0">
              <a:solidFill>
                <a:schemeClr val="tx1">
                  <a:lumMod val="85000"/>
                  <a:lumOff val="15000"/>
                </a:schemeClr>
              </a:solidFill>
            </a:endParaRPr>
          </a:p>
        </p:txBody>
      </p:sp>
      <p:pic>
        <p:nvPicPr>
          <p:cNvPr id="5" name="Picture 4">
            <a:extLst>
              <a:ext uri="{FF2B5EF4-FFF2-40B4-BE49-F238E27FC236}">
                <a16:creationId xmlns:a16="http://schemas.microsoft.com/office/drawing/2014/main" id="{477EEE14-B0C8-872F-FBC4-6C4E48CF4F04}"/>
              </a:ext>
            </a:extLst>
          </p:cNvPr>
          <p:cNvPicPr>
            <a:picLocks noChangeAspect="1"/>
          </p:cNvPicPr>
          <p:nvPr/>
        </p:nvPicPr>
        <p:blipFill>
          <a:blip r:embed="rId4"/>
          <a:srcRect t="14006" r="1" b="3216"/>
          <a:stretch/>
        </p:blipFill>
        <p:spPr>
          <a:xfrm>
            <a:off x="780196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2050" name="Picture 2" descr="undefined">
            <a:extLst>
              <a:ext uri="{FF2B5EF4-FFF2-40B4-BE49-F238E27FC236}">
                <a16:creationId xmlns:a16="http://schemas.microsoft.com/office/drawing/2014/main" id="{0695957B-6148-7854-3DD1-60B0B2F210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0072" r="1" b="10737"/>
          <a:stretch/>
        </p:blipFill>
        <p:spPr bwMode="auto">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81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9DF046-7391-B98E-604A-8C88BCF2F06F}"/>
              </a:ext>
            </a:extLst>
          </p:cNvPr>
          <p:cNvSpPr>
            <a:spLocks noGrp="1"/>
          </p:cNvSpPr>
          <p:nvPr>
            <p:ph type="title"/>
          </p:nvPr>
        </p:nvSpPr>
        <p:spPr>
          <a:xfrm>
            <a:off x="640080" y="329184"/>
            <a:ext cx="6894576" cy="1783080"/>
          </a:xfrm>
        </p:spPr>
        <p:txBody>
          <a:bodyPr anchor="b">
            <a:normAutofit/>
          </a:bodyPr>
          <a:lstStyle/>
          <a:p>
            <a:r>
              <a:rPr lang="en-US" sz="6600"/>
              <a:t>Page 5</a:t>
            </a:r>
            <a:endParaRPr lang="en-GB" sz="6600" dirty="0"/>
          </a:p>
        </p:txBody>
      </p:sp>
      <p:sp>
        <p:nvSpPr>
          <p:cNvPr id="83"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A4E51D-C02F-5BB0-75FE-07AD687FD1FD}"/>
              </a:ext>
            </a:extLst>
          </p:cNvPr>
          <p:cNvSpPr>
            <a:spLocks noGrp="1"/>
          </p:cNvSpPr>
          <p:nvPr>
            <p:ph idx="1"/>
          </p:nvPr>
        </p:nvSpPr>
        <p:spPr>
          <a:xfrm>
            <a:off x="640080" y="2706624"/>
            <a:ext cx="6894576" cy="3483864"/>
          </a:xfrm>
        </p:spPr>
        <p:txBody>
          <a:bodyPr>
            <a:normAutofit/>
          </a:bodyPr>
          <a:lstStyle/>
          <a:p>
            <a:r>
              <a:rPr lang="en-US" sz="1000" dirty="0"/>
              <a:t>Robert Wilson, “Robert Wilson’s Journal,” in </a:t>
            </a:r>
            <a:r>
              <a:rPr lang="en-US" sz="1000" i="1" dirty="0"/>
              <a:t>Five Naval Journals, 1789-1817</a:t>
            </a:r>
            <a:r>
              <a:rPr lang="en-US" sz="1000" dirty="0"/>
              <a:t>, ed. H.G. </a:t>
            </a:r>
            <a:r>
              <a:rPr lang="en-US" sz="1000" dirty="0" err="1"/>
              <a:t>Thursfield</a:t>
            </a:r>
            <a:r>
              <a:rPr lang="en-US" sz="1000" dirty="0"/>
              <a:t>, Navy Records Society (1951), pp.154-158.</a:t>
            </a:r>
          </a:p>
          <a:p>
            <a:pPr lvl="1"/>
            <a:r>
              <a:rPr lang="en-US" sz="1000" dirty="0"/>
              <a:t>Robert Mercer Wilson was a pressed man and able seaman on the frigate HMS </a:t>
            </a:r>
            <a:r>
              <a:rPr lang="en-US" sz="1000" i="1" dirty="0"/>
              <a:t>Unit</a:t>
            </a:r>
            <a:r>
              <a:rPr lang="en-GB" sz="1000" b="0" i="1" u="none" strike="noStrike" dirty="0">
                <a:effectLst/>
              </a:rPr>
              <a:t>é</a:t>
            </a:r>
            <a:r>
              <a:rPr lang="en-US" sz="1000" dirty="0"/>
              <a:t> from 1805-1809.</a:t>
            </a:r>
          </a:p>
          <a:p>
            <a:r>
              <a:rPr lang="en-US" sz="1000" dirty="0"/>
              <a:t>“</a:t>
            </a:r>
            <a:r>
              <a:rPr lang="en-US" sz="1000" dirty="0">
                <a:highlight>
                  <a:srgbClr val="FFFF00"/>
                </a:highlight>
              </a:rPr>
              <a:t>the Topmen act the chief part </a:t>
            </a:r>
            <a:r>
              <a:rPr lang="en-US" sz="1000" dirty="0"/>
              <a:t>/ And boldly show the </a:t>
            </a:r>
            <a:r>
              <a:rPr lang="en-US" sz="1000" dirty="0" err="1"/>
              <a:t>skilful</a:t>
            </a:r>
            <a:r>
              <a:rPr lang="en-US" sz="1000" dirty="0"/>
              <a:t> seamen’s art.”</a:t>
            </a:r>
          </a:p>
          <a:p>
            <a:r>
              <a:rPr lang="en-US" sz="1000" dirty="0"/>
              <a:t>Edmund Miles, </a:t>
            </a:r>
            <a:r>
              <a:rPr lang="en-US" sz="1000" i="1" dirty="0"/>
              <a:t>An Epitome, Historical and Statistical, Descriptive of the Royal Naval Service of England </a:t>
            </a:r>
            <a:r>
              <a:rPr lang="en-US" sz="1000" dirty="0"/>
              <a:t>(1841)</a:t>
            </a:r>
          </a:p>
          <a:p>
            <a:r>
              <a:rPr lang="en-US" sz="1000" dirty="0">
                <a:hlinkClick r:id="rId3"/>
              </a:rPr>
              <a:t>https://books.google.co.uk/books?id=u3eWA3P--YAC</a:t>
            </a:r>
            <a:endParaRPr lang="en-US" sz="1000" dirty="0"/>
          </a:p>
          <a:p>
            <a:r>
              <a:rPr lang="en-US" sz="1000" dirty="0"/>
              <a:t>“ABLE SEAMAN … </a:t>
            </a:r>
            <a:r>
              <a:rPr lang="en-US" sz="1000" dirty="0">
                <a:highlight>
                  <a:srgbClr val="FFFF00"/>
                </a:highlight>
              </a:rPr>
              <a:t>can hand, reef, and steer, use the palm and needle, fit rigging and sails, heave the lead</a:t>
            </a:r>
            <a:r>
              <a:rPr lang="en-US" sz="1000" dirty="0"/>
              <a:t>, knows the points of the compass.” </a:t>
            </a:r>
          </a:p>
          <a:p>
            <a:r>
              <a:rPr lang="en-US" sz="1000" dirty="0"/>
              <a:t>John Marrant, </a:t>
            </a:r>
            <a:r>
              <a:rPr lang="en-US" sz="1000" i="1" dirty="0"/>
              <a:t>A Narrative of the Lord’s Wonderful Dealings with John Marrant, a Black</a:t>
            </a:r>
            <a:r>
              <a:rPr lang="en-US" sz="1000" dirty="0"/>
              <a:t> (1785), p.8.</a:t>
            </a:r>
          </a:p>
          <a:p>
            <a:pPr lvl="1"/>
            <a:r>
              <a:rPr lang="en-US" sz="1000" dirty="0"/>
              <a:t>Marrant (1755-1791) was born free in New York City and moved to South Carolina. He was impressed into the Royal Navy during the American Revolution and served as a musician for more than six years. He was among the Black Loyalists evacuated from New York in 1783 and later becoming a Black preacher and missionary in Nova Scotia before settling in London from 1790, and is buried in Islington. Image: John Marrant, published by Daniel Boulter, 1795 (Fitzwilliam Museum)</a:t>
            </a:r>
          </a:p>
          <a:p>
            <a:r>
              <a:rPr lang="en-US" sz="1000" dirty="0">
                <a:hlinkClick r:id="rId4"/>
              </a:rPr>
              <a:t>https://archive.org/details/cihm_20674</a:t>
            </a:r>
            <a:r>
              <a:rPr lang="en-US" sz="1000" dirty="0"/>
              <a:t> </a:t>
            </a:r>
          </a:p>
          <a:p>
            <a:r>
              <a:rPr lang="en-US" sz="1000" dirty="0"/>
              <a:t>“he put the violin into my hand, which pleased me much, and applying close</a:t>
            </a:r>
            <a:r>
              <a:rPr lang="en-US" sz="1000" dirty="0">
                <a:highlight>
                  <a:srgbClr val="FFFF00"/>
                </a:highlight>
              </a:rPr>
              <a:t>, I learned very fast, not only to play, but to dance also</a:t>
            </a:r>
            <a:r>
              <a:rPr lang="en-US" sz="1000" dirty="0"/>
              <a:t>.”</a:t>
            </a:r>
          </a:p>
        </p:txBody>
      </p:sp>
      <p:pic>
        <p:nvPicPr>
          <p:cNvPr id="6" name="Picture 5" descr="A cartoon of a person playing a violin&#10;&#10;Description automatically generated">
            <a:extLst>
              <a:ext uri="{FF2B5EF4-FFF2-40B4-BE49-F238E27FC236}">
                <a16:creationId xmlns:a16="http://schemas.microsoft.com/office/drawing/2014/main" id="{C37BCCE4-881C-3179-0739-DC8D6BECD8F7}"/>
              </a:ext>
            </a:extLst>
          </p:cNvPr>
          <p:cNvPicPr>
            <a:picLocks noChangeAspect="1"/>
          </p:cNvPicPr>
          <p:nvPr/>
        </p:nvPicPr>
        <p:blipFill>
          <a:blip r:embed="rId5"/>
          <a:srcRect t="1121"/>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15" name="Picture 14" descr="A close-up of a person&#10;&#10;Description automatically generated">
            <a:extLst>
              <a:ext uri="{FF2B5EF4-FFF2-40B4-BE49-F238E27FC236}">
                <a16:creationId xmlns:a16="http://schemas.microsoft.com/office/drawing/2014/main" id="{0CD255FC-57BB-4670-C8BE-2ADD4181037E}"/>
              </a:ext>
            </a:extLst>
          </p:cNvPr>
          <p:cNvPicPr>
            <a:picLocks noChangeAspect="1"/>
          </p:cNvPicPr>
          <p:nvPr/>
        </p:nvPicPr>
        <p:blipFill>
          <a:blip r:embed="rId6"/>
          <a:srcRect t="7089" r="2" b="35465"/>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873604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F07E60-9C4D-6191-20D3-1425C08E1BC7}"/>
              </a:ext>
            </a:extLst>
          </p:cNvPr>
          <p:cNvSpPr>
            <a:spLocks noGrp="1"/>
          </p:cNvSpPr>
          <p:nvPr>
            <p:ph type="title"/>
          </p:nvPr>
        </p:nvSpPr>
        <p:spPr>
          <a:xfrm>
            <a:off x="640080" y="329184"/>
            <a:ext cx="6894576" cy="1783080"/>
          </a:xfrm>
        </p:spPr>
        <p:txBody>
          <a:bodyPr anchor="b">
            <a:normAutofit/>
          </a:bodyPr>
          <a:lstStyle/>
          <a:p>
            <a:r>
              <a:rPr lang="en-GB" sz="5400" dirty="0"/>
              <a:t>Page 6</a:t>
            </a:r>
          </a:p>
        </p:txBody>
      </p:sp>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590599-5CE6-10F7-BAAD-2474D9391F20}"/>
              </a:ext>
            </a:extLst>
          </p:cNvPr>
          <p:cNvSpPr>
            <a:spLocks noGrp="1"/>
          </p:cNvSpPr>
          <p:nvPr>
            <p:ph idx="1"/>
          </p:nvPr>
        </p:nvSpPr>
        <p:spPr>
          <a:xfrm>
            <a:off x="640080" y="2706624"/>
            <a:ext cx="6894576" cy="3483864"/>
          </a:xfrm>
        </p:spPr>
        <p:txBody>
          <a:bodyPr>
            <a:normAutofit/>
          </a:bodyPr>
          <a:lstStyle/>
          <a:p>
            <a:r>
              <a:rPr lang="en-US" sz="1000" dirty="0"/>
              <a:t>The captain preceding Capt. John Brett Purvis on HMS </a:t>
            </a:r>
            <a:r>
              <a:rPr lang="en-US" sz="1000" i="1" dirty="0"/>
              <a:t>Ganymede</a:t>
            </a:r>
            <a:r>
              <a:rPr lang="en-US" sz="1000" dirty="0"/>
              <a:t>, Capt. Robert Preston, was charged with acts of “</a:t>
            </a:r>
            <a:r>
              <a:rPr lang="en-US" sz="1000" dirty="0">
                <a:highlight>
                  <a:srgbClr val="FFFF00"/>
                </a:highlight>
              </a:rPr>
              <a:t>cruelty</a:t>
            </a:r>
            <a:r>
              <a:rPr lang="en-US" sz="1000" dirty="0"/>
              <a:t>, tyranny and oppression” in a court martial in October 1812. Purvis went on to command ships protecting the British Empire in the Indian Ocean.</a:t>
            </a:r>
          </a:p>
          <a:p>
            <a:r>
              <a:rPr lang="en-GB" sz="1000" dirty="0">
                <a:hlinkClick r:id="rId2"/>
              </a:rPr>
              <a:t>http://www.ageofnelson.org/MichaelPhillips/info.php?ref=0998</a:t>
            </a:r>
            <a:r>
              <a:rPr lang="en-GB" sz="1000" dirty="0"/>
              <a:t> </a:t>
            </a:r>
          </a:p>
          <a:p>
            <a:r>
              <a:rPr lang="en-US" sz="1000" dirty="0"/>
              <a:t>Charles Reece Pemberton, </a:t>
            </a:r>
            <a:r>
              <a:rPr lang="en-US" sz="1000" i="1" dirty="0"/>
              <a:t>The History of Pel Verjuice, the Wanderer</a:t>
            </a:r>
            <a:r>
              <a:rPr lang="en-US" sz="1000" dirty="0"/>
              <a:t> (1853), p.96.</a:t>
            </a:r>
          </a:p>
          <a:p>
            <a:pPr lvl="1"/>
            <a:r>
              <a:rPr lang="en-US" sz="1000" dirty="0"/>
              <a:t>Pemberton (1790-1840) was born in Pontypool (Wales) and press ganged while at Liverpool in 1807, serving seven years including active service off Cadiz. Later a struggling actor and theatre manager, he wrote an autobiography in 1833.</a:t>
            </a:r>
          </a:p>
          <a:p>
            <a:r>
              <a:rPr lang="en-US" sz="1000" dirty="0">
                <a:hlinkClick r:id="rId3"/>
              </a:rPr>
              <a:t>https://books.google.co.uk/books?id=CBpeAAAAcAAJ</a:t>
            </a:r>
            <a:r>
              <a:rPr lang="en-US" sz="1000" dirty="0"/>
              <a:t> </a:t>
            </a:r>
          </a:p>
          <a:p>
            <a:r>
              <a:rPr lang="en-US" sz="1000" dirty="0"/>
              <a:t>“I was now one of themselves … to </a:t>
            </a:r>
            <a:r>
              <a:rPr lang="en-US" sz="1000" dirty="0">
                <a:highlight>
                  <a:srgbClr val="FFFF00"/>
                </a:highlight>
              </a:rPr>
              <a:t>come at a whistle and run at a blow</a:t>
            </a:r>
            <a:r>
              <a:rPr lang="en-US" sz="1000" dirty="0"/>
              <a:t>.”</a:t>
            </a:r>
          </a:p>
          <a:p>
            <a:r>
              <a:rPr lang="en-US" sz="1000" dirty="0"/>
              <a:t>Image: “The Sailor’s Description of a Chase and Capture,” satirical print by George Cruikshank (London, 1822):  </a:t>
            </a:r>
            <a:r>
              <a:rPr lang="en-US" sz="1000" dirty="0">
                <a:hlinkClick r:id="rId4"/>
              </a:rPr>
              <a:t>https://www.britishmuseum.org/collection/object/P_1859-0316-170</a:t>
            </a:r>
            <a:r>
              <a:rPr lang="en-US" sz="1000" dirty="0"/>
              <a:t> </a:t>
            </a:r>
          </a:p>
          <a:p>
            <a:r>
              <a:rPr lang="en-US" sz="1000" dirty="0"/>
              <a:t>Robert Hay, </a:t>
            </a:r>
            <a:r>
              <a:rPr lang="en-US" sz="1000" i="1" dirty="0"/>
              <a:t>Landsman Hay – The Memories of Robert Hay, </a:t>
            </a:r>
            <a:r>
              <a:rPr lang="en-US" sz="1000" dirty="0"/>
              <a:t>pp.43-4.</a:t>
            </a:r>
          </a:p>
          <a:p>
            <a:r>
              <a:rPr lang="en-US" sz="1000" dirty="0"/>
              <a:t>“</a:t>
            </a:r>
            <a:r>
              <a:rPr lang="en-GB" sz="1000" dirty="0"/>
              <a:t>To the eye were presented </a:t>
            </a:r>
            <a:r>
              <a:rPr lang="en-GB" sz="1000" dirty="0">
                <a:highlight>
                  <a:srgbClr val="FFFF00"/>
                </a:highlight>
              </a:rPr>
              <a:t>complexions of every varied hue, and features of every cast</a:t>
            </a:r>
            <a:r>
              <a:rPr lang="en-GB" sz="1000" dirty="0"/>
              <a:t>, from the jetty face, flat nose, thick lips and frizzled hair of the African, to the more slender frame and milder features of the Asiatic. The rosy complexion of the English Swain and the sallow features of the sun-burnt Portuguese.</a:t>
            </a:r>
            <a:r>
              <a:rPr lang="en-US" sz="1000" dirty="0"/>
              <a:t>”</a:t>
            </a:r>
          </a:p>
        </p:txBody>
      </p:sp>
      <p:pic>
        <p:nvPicPr>
          <p:cNvPr id="7" name="Picture 6">
            <a:extLst>
              <a:ext uri="{FF2B5EF4-FFF2-40B4-BE49-F238E27FC236}">
                <a16:creationId xmlns:a16="http://schemas.microsoft.com/office/drawing/2014/main" id="{43D2DB8E-83FA-2C2D-13E1-C501B89DB729}"/>
              </a:ext>
            </a:extLst>
          </p:cNvPr>
          <p:cNvPicPr>
            <a:picLocks noChangeAspect="1"/>
          </p:cNvPicPr>
          <p:nvPr/>
        </p:nvPicPr>
        <p:blipFill>
          <a:blip r:embed="rId5"/>
          <a:stretch>
            <a:fillRect/>
          </a:stretch>
        </p:blipFill>
        <p:spPr>
          <a:xfrm>
            <a:off x="7863840" y="418410"/>
            <a:ext cx="4014216" cy="3251515"/>
          </a:xfrm>
          <a:prstGeom prst="rect">
            <a:avLst/>
          </a:prstGeom>
        </p:spPr>
      </p:pic>
      <p:pic>
        <p:nvPicPr>
          <p:cNvPr id="5" name="Picture 4">
            <a:extLst>
              <a:ext uri="{FF2B5EF4-FFF2-40B4-BE49-F238E27FC236}">
                <a16:creationId xmlns:a16="http://schemas.microsoft.com/office/drawing/2014/main" id="{C081DDF0-E487-C038-77B7-E7F849C99BCC}"/>
              </a:ext>
            </a:extLst>
          </p:cNvPr>
          <p:cNvPicPr>
            <a:picLocks noChangeAspect="1"/>
          </p:cNvPicPr>
          <p:nvPr/>
        </p:nvPicPr>
        <p:blipFill>
          <a:blip r:embed="rId6"/>
          <a:stretch>
            <a:fillRect/>
          </a:stretch>
        </p:blipFill>
        <p:spPr>
          <a:xfrm>
            <a:off x="7863840" y="4627879"/>
            <a:ext cx="3995928" cy="1078900"/>
          </a:xfrm>
          <a:prstGeom prst="rect">
            <a:avLst/>
          </a:prstGeom>
        </p:spPr>
      </p:pic>
    </p:spTree>
    <p:extLst>
      <p:ext uri="{BB962C8B-B14F-4D97-AF65-F5344CB8AC3E}">
        <p14:creationId xmlns:p14="http://schemas.microsoft.com/office/powerpoint/2010/main" val="186130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6" name="Rectangle 103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5DAB1E-E240-46D9-A388-57762950855E}"/>
              </a:ext>
            </a:extLst>
          </p:cNvPr>
          <p:cNvSpPr>
            <a:spLocks noGrp="1"/>
          </p:cNvSpPr>
          <p:nvPr>
            <p:ph type="title"/>
          </p:nvPr>
        </p:nvSpPr>
        <p:spPr>
          <a:xfrm>
            <a:off x="3970366" y="609600"/>
            <a:ext cx="4267200" cy="1351472"/>
          </a:xfrm>
        </p:spPr>
        <p:txBody>
          <a:bodyPr>
            <a:normAutofit/>
          </a:bodyPr>
          <a:lstStyle/>
          <a:p>
            <a:pPr algn="ctr"/>
            <a:r>
              <a:rPr lang="en-GB" dirty="0">
                <a:solidFill>
                  <a:schemeClr val="tx1">
                    <a:lumMod val="85000"/>
                    <a:lumOff val="15000"/>
                  </a:schemeClr>
                </a:solidFill>
              </a:rPr>
              <a:t>Titlepage</a:t>
            </a:r>
          </a:p>
        </p:txBody>
      </p:sp>
      <p:pic>
        <p:nvPicPr>
          <p:cNvPr id="1026" name="Picture 2">
            <a:extLst>
              <a:ext uri="{FF2B5EF4-FFF2-40B4-BE49-F238E27FC236}">
                <a16:creationId xmlns:a16="http://schemas.microsoft.com/office/drawing/2014/main" id="{577AEE4D-5719-50F3-2B60-C4C292725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827" r="35747" b="-1"/>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33C2D96-DC8B-2EF1-521B-ECEE7CE2836C}"/>
              </a:ext>
            </a:extLst>
          </p:cNvPr>
          <p:cNvSpPr>
            <a:spLocks noGrp="1"/>
          </p:cNvSpPr>
          <p:nvPr>
            <p:ph idx="1"/>
          </p:nvPr>
        </p:nvSpPr>
        <p:spPr>
          <a:xfrm>
            <a:off x="4198966" y="2147357"/>
            <a:ext cx="3810000" cy="4101042"/>
          </a:xfrm>
        </p:spPr>
        <p:txBody>
          <a:bodyPr>
            <a:normAutofit/>
          </a:bodyPr>
          <a:lstStyle/>
          <a:p>
            <a:r>
              <a:rPr lang="en-GB" sz="2000" dirty="0">
                <a:solidFill>
                  <a:schemeClr val="tx1">
                    <a:lumMod val="85000"/>
                    <a:lumOff val="15000"/>
                  </a:schemeClr>
                </a:solidFill>
              </a:rPr>
              <a:t>Left: “Portrait of Billy Waters, the well known one-legged black street fiddler” from </a:t>
            </a:r>
            <a:r>
              <a:rPr lang="en-GB" sz="2000" i="1" dirty="0">
                <a:solidFill>
                  <a:schemeClr val="tx1">
                    <a:lumMod val="85000"/>
                    <a:lumOff val="15000"/>
                  </a:schemeClr>
                </a:solidFill>
              </a:rPr>
              <a:t>The British Museum, </a:t>
            </a:r>
            <a:r>
              <a:rPr lang="en-GB" sz="2000" dirty="0">
                <a:solidFill>
                  <a:schemeClr val="tx1">
                    <a:lumMod val="85000"/>
                    <a:lumOff val="15000"/>
                  </a:schemeClr>
                </a:solidFill>
              </a:rPr>
              <a:t>hand-coloured print, c.1830 after original by Thomas L. Busby in </a:t>
            </a:r>
            <a:r>
              <a:rPr lang="en-GB" sz="2000" i="1" dirty="0">
                <a:solidFill>
                  <a:schemeClr val="tx1">
                    <a:lumMod val="85000"/>
                    <a:lumOff val="15000"/>
                  </a:schemeClr>
                </a:solidFill>
              </a:rPr>
              <a:t>Costume of the Lower Orders of London</a:t>
            </a:r>
            <a:r>
              <a:rPr lang="en-GB" sz="2000" dirty="0">
                <a:solidFill>
                  <a:schemeClr val="tx1">
                    <a:lumMod val="85000"/>
                    <a:lumOff val="15000"/>
                  </a:schemeClr>
                </a:solidFill>
              </a:rPr>
              <a:t> (1819)</a:t>
            </a:r>
            <a:endParaRPr lang="en-GB" sz="2000" i="1" dirty="0">
              <a:solidFill>
                <a:schemeClr val="tx1">
                  <a:lumMod val="85000"/>
                  <a:lumOff val="15000"/>
                </a:schemeClr>
              </a:solidFill>
            </a:endParaRPr>
          </a:p>
          <a:p>
            <a:r>
              <a:rPr lang="en-GB" sz="2000" dirty="0">
                <a:solidFill>
                  <a:schemeClr val="tx1">
                    <a:lumMod val="85000"/>
                    <a:lumOff val="15000"/>
                  </a:schemeClr>
                </a:solidFill>
                <a:hlinkClick r:id="rId4"/>
              </a:rPr>
              <a:t>https://www.britishmuseum.org/collection/object/P_2006-0929-46</a:t>
            </a:r>
            <a:r>
              <a:rPr lang="en-GB" sz="2000" i="1" dirty="0">
                <a:solidFill>
                  <a:schemeClr val="tx1">
                    <a:lumMod val="85000"/>
                    <a:lumOff val="15000"/>
                  </a:schemeClr>
                </a:solidFill>
              </a:rPr>
              <a:t> </a:t>
            </a:r>
            <a:endParaRPr lang="en-GB" sz="2000" dirty="0">
              <a:solidFill>
                <a:schemeClr val="tx1">
                  <a:lumMod val="85000"/>
                  <a:lumOff val="15000"/>
                </a:schemeClr>
              </a:solidFill>
            </a:endParaRPr>
          </a:p>
        </p:txBody>
      </p:sp>
      <p:pic>
        <p:nvPicPr>
          <p:cNvPr id="5" name="Picture 4">
            <a:extLst>
              <a:ext uri="{FF2B5EF4-FFF2-40B4-BE49-F238E27FC236}">
                <a16:creationId xmlns:a16="http://schemas.microsoft.com/office/drawing/2014/main" id="{49A30A3E-7E4E-D8C0-37A9-5488DEFA7DA3}"/>
              </a:ext>
            </a:extLst>
          </p:cNvPr>
          <p:cNvPicPr>
            <a:picLocks noChangeAspect="1"/>
          </p:cNvPicPr>
          <p:nvPr/>
        </p:nvPicPr>
        <p:blipFill>
          <a:blip r:embed="rId5"/>
          <a:srcRect b="6003"/>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0646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Rectangle 48">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Rectangle 50">
            <a:extLst>
              <a:ext uri="{FF2B5EF4-FFF2-40B4-BE49-F238E27FC236}">
                <a16:creationId xmlns:a16="http://schemas.microsoft.com/office/drawing/2014/main" id="{99B60357-232D-4489-8786-BF4E4F74B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471569" cy="227492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53" name="Rectangle 52">
            <a:extLst>
              <a:ext uri="{FF2B5EF4-FFF2-40B4-BE49-F238E27FC236}">
                <a16:creationId xmlns:a16="http://schemas.microsoft.com/office/drawing/2014/main" id="{28928A89-D0B3-42AC-80FB-CA7D44569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2706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0A9CD8-C155-75D5-3FF8-20578C8511A5}"/>
              </a:ext>
            </a:extLst>
          </p:cNvPr>
          <p:cNvSpPr>
            <a:spLocks noGrp="1"/>
          </p:cNvSpPr>
          <p:nvPr>
            <p:ph type="title"/>
          </p:nvPr>
        </p:nvSpPr>
        <p:spPr>
          <a:xfrm>
            <a:off x="422144" y="2774907"/>
            <a:ext cx="5294293" cy="3263582"/>
          </a:xfrm>
        </p:spPr>
        <p:txBody>
          <a:bodyPr anchor="t">
            <a:normAutofit/>
          </a:bodyPr>
          <a:lstStyle/>
          <a:p>
            <a:r>
              <a:rPr lang="en-GB" sz="4800"/>
              <a:t>Page 6</a:t>
            </a:r>
          </a:p>
        </p:txBody>
      </p:sp>
      <p:pic>
        <p:nvPicPr>
          <p:cNvPr id="5" name="Picture 4" descr="A sign with black text&#10;&#10;Description automatically generated">
            <a:extLst>
              <a:ext uri="{FF2B5EF4-FFF2-40B4-BE49-F238E27FC236}">
                <a16:creationId xmlns:a16="http://schemas.microsoft.com/office/drawing/2014/main" id="{823D21BC-9364-E524-4227-F029CE63D1D3}"/>
              </a:ext>
            </a:extLst>
          </p:cNvPr>
          <p:cNvPicPr>
            <a:picLocks noChangeAspect="1"/>
          </p:cNvPicPr>
          <p:nvPr/>
        </p:nvPicPr>
        <p:blipFill>
          <a:blip r:embed="rId2"/>
          <a:srcRect r="1" b="5110"/>
          <a:stretch/>
        </p:blipFill>
        <p:spPr>
          <a:xfrm>
            <a:off x="471576" y="10"/>
            <a:ext cx="10894411" cy="2274917"/>
          </a:xfrm>
          <a:prstGeom prst="rect">
            <a:avLst/>
          </a:prstGeom>
        </p:spPr>
      </p:pic>
      <p:sp>
        <p:nvSpPr>
          <p:cNvPr id="3" name="Content Placeholder 2">
            <a:extLst>
              <a:ext uri="{FF2B5EF4-FFF2-40B4-BE49-F238E27FC236}">
                <a16:creationId xmlns:a16="http://schemas.microsoft.com/office/drawing/2014/main" id="{18AFE0C3-1968-3E86-1C26-2C0540BDEC57}"/>
              </a:ext>
            </a:extLst>
          </p:cNvPr>
          <p:cNvSpPr>
            <a:spLocks noGrp="1"/>
          </p:cNvSpPr>
          <p:nvPr>
            <p:ph idx="1"/>
          </p:nvPr>
        </p:nvSpPr>
        <p:spPr>
          <a:xfrm>
            <a:off x="6003984" y="2823718"/>
            <a:ext cx="4956417" cy="3168763"/>
          </a:xfrm>
        </p:spPr>
        <p:txBody>
          <a:bodyPr anchor="t">
            <a:normAutofit/>
          </a:bodyPr>
          <a:lstStyle/>
          <a:p>
            <a:r>
              <a:rPr lang="en-US" sz="1400" dirty="0"/>
              <a:t>Frederick Douglass, </a:t>
            </a:r>
            <a:r>
              <a:rPr lang="en-US" sz="1400" i="1" dirty="0"/>
              <a:t>My Escape from Slavery</a:t>
            </a:r>
            <a:r>
              <a:rPr lang="en-US" sz="1400" dirty="0"/>
              <a:t> (1881), recounting 1838, p.</a:t>
            </a:r>
            <a:r>
              <a:rPr lang="en-GB" sz="1400" dirty="0"/>
              <a:t>126.</a:t>
            </a:r>
          </a:p>
          <a:p>
            <a:r>
              <a:rPr lang="en-GB" sz="1400" dirty="0">
                <a:hlinkClick r:id="rId3"/>
              </a:rPr>
              <a:t>https://xtf.lib.virginia.edu/xtf/view?docId=modern_english/uvaGenText/tei/DouEsca.xml</a:t>
            </a:r>
            <a:endParaRPr lang="en-GB" sz="1400" dirty="0"/>
          </a:p>
          <a:p>
            <a:r>
              <a:rPr lang="en-GB" sz="1400" dirty="0"/>
              <a:t>“My knowledge of ships and </a:t>
            </a:r>
            <a:r>
              <a:rPr lang="en-GB" sz="1400" dirty="0">
                <a:highlight>
                  <a:srgbClr val="FFFF00"/>
                </a:highlight>
              </a:rPr>
              <a:t>sailor's talk </a:t>
            </a:r>
            <a:r>
              <a:rPr lang="en-GB" sz="1400" dirty="0"/>
              <a:t>came much to my assistance, for I knew a ship from stem to stern, and from keelson to cross-trees, and could talk sailor like an ‘old salt’.”</a:t>
            </a:r>
            <a:endParaRPr lang="en-US" sz="1400" dirty="0"/>
          </a:p>
          <a:p>
            <a:r>
              <a:rPr lang="en-US" sz="1400" dirty="0"/>
              <a:t>Robert Hay, </a:t>
            </a:r>
            <a:r>
              <a:rPr lang="en-US" sz="1400" i="1" dirty="0"/>
              <a:t>Landsman Hay – The Memories of Robert Hay, </a:t>
            </a:r>
            <a:r>
              <a:rPr lang="en-US" sz="1400" dirty="0"/>
              <a:t>p.44.</a:t>
            </a:r>
          </a:p>
          <a:p>
            <a:r>
              <a:rPr lang="en-US" sz="1400" dirty="0"/>
              <a:t>“</a:t>
            </a:r>
            <a:r>
              <a:rPr lang="en-GB" sz="1400" dirty="0">
                <a:highlight>
                  <a:srgbClr val="FFFF00"/>
                </a:highlight>
              </a:rPr>
              <a:t>To the ear came a hubbub little short of Babel: Irish, Welsh, Dutch, Portuguese, Spanish, French, Swedish, Italian, together with every provincial dialect</a:t>
            </a:r>
            <a:r>
              <a:rPr lang="en-GB" sz="1400" dirty="0"/>
              <a:t>.”</a:t>
            </a:r>
            <a:endParaRPr lang="en-US" sz="1400" dirty="0"/>
          </a:p>
          <a:p>
            <a:endParaRPr lang="en-GB" sz="1400" dirty="0"/>
          </a:p>
        </p:txBody>
      </p:sp>
      <p:cxnSp>
        <p:nvCxnSpPr>
          <p:cNvPr id="55" name="Straight Connector 54">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494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220CF3-34E0-60AC-E8C4-CCCD6111BAA0}"/>
              </a:ext>
            </a:extLst>
          </p:cNvPr>
          <p:cNvSpPr>
            <a:spLocks noGrp="1"/>
          </p:cNvSpPr>
          <p:nvPr>
            <p:ph type="title"/>
          </p:nvPr>
        </p:nvSpPr>
        <p:spPr>
          <a:xfrm>
            <a:off x="640080" y="329184"/>
            <a:ext cx="6894576" cy="1783080"/>
          </a:xfrm>
        </p:spPr>
        <p:txBody>
          <a:bodyPr anchor="b">
            <a:normAutofit/>
          </a:bodyPr>
          <a:lstStyle/>
          <a:p>
            <a:r>
              <a:rPr lang="en-GB" sz="5400"/>
              <a:t>Page 6</a:t>
            </a:r>
          </a:p>
        </p:txBody>
      </p:sp>
      <p:sp>
        <p:nvSpPr>
          <p:cNvPr id="103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EDEBF2-5426-6FE6-242E-C610DA46ED78}"/>
              </a:ext>
            </a:extLst>
          </p:cNvPr>
          <p:cNvSpPr>
            <a:spLocks noGrp="1"/>
          </p:cNvSpPr>
          <p:nvPr>
            <p:ph idx="1"/>
          </p:nvPr>
        </p:nvSpPr>
        <p:spPr>
          <a:xfrm>
            <a:off x="640080" y="2706624"/>
            <a:ext cx="6894576" cy="3483864"/>
          </a:xfrm>
        </p:spPr>
        <p:txBody>
          <a:bodyPr>
            <a:normAutofit lnSpcReduction="10000"/>
          </a:bodyPr>
          <a:lstStyle/>
          <a:p>
            <a:r>
              <a:rPr lang="en-US" sz="1400" dirty="0"/>
              <a:t>Herman Melville, </a:t>
            </a:r>
            <a:r>
              <a:rPr lang="en-US" sz="1400" i="1" dirty="0"/>
              <a:t>White-Jacket OR The World in a Man-Of-War</a:t>
            </a:r>
            <a:r>
              <a:rPr lang="en-US" sz="1400" dirty="0"/>
              <a:t> (1892), recounting 1843, chapter 4.</a:t>
            </a:r>
          </a:p>
          <a:p>
            <a:pPr lvl="1"/>
            <a:r>
              <a:rPr lang="en-US" sz="1400" dirty="0"/>
              <a:t>Melville (1819-1891) was an American novelist from New York, whose first career was as a sailor.</a:t>
            </a:r>
          </a:p>
          <a:p>
            <a:r>
              <a:rPr lang="en-US" sz="1400" dirty="0">
                <a:hlinkClick r:id="rId3"/>
              </a:rPr>
              <a:t>https://www.gutenberg.org/files/10712/10712-h/10712-h.htm</a:t>
            </a:r>
            <a:r>
              <a:rPr lang="en-US" sz="1400" dirty="0"/>
              <a:t> </a:t>
            </a:r>
          </a:p>
          <a:p>
            <a:r>
              <a:rPr lang="en-US" sz="1400" dirty="0"/>
              <a:t>“</a:t>
            </a:r>
            <a:r>
              <a:rPr lang="en-US" sz="1400" dirty="0">
                <a:highlight>
                  <a:srgbClr val="FFFF00"/>
                </a:highlight>
              </a:rPr>
              <a:t>We accounted ourselves the best seamen in the ship </a:t>
            </a:r>
            <a:r>
              <a:rPr lang="en-US" sz="1400" dirty="0"/>
              <a:t>… we nourished that feeling of ‘esprit de corps’ … we loaned ourselves to each other with all the freedom in the world.”</a:t>
            </a:r>
          </a:p>
          <a:p>
            <a:r>
              <a:rPr lang="en-US" sz="1400" dirty="0"/>
              <a:t>Equiano, </a:t>
            </a:r>
            <a:r>
              <a:rPr lang="en-US" sz="1400" i="1" dirty="0"/>
              <a:t>Interesting Narrative</a:t>
            </a:r>
            <a:r>
              <a:rPr lang="en-US" sz="1400" dirty="0"/>
              <a:t>, pp.103-4.</a:t>
            </a:r>
          </a:p>
          <a:p>
            <a:r>
              <a:rPr lang="en-US" sz="1400" dirty="0"/>
              <a:t>“I was frequently stunned with the </a:t>
            </a:r>
            <a:r>
              <a:rPr lang="en-US" sz="1400" dirty="0">
                <a:highlight>
                  <a:srgbClr val="FFFF00"/>
                </a:highlight>
              </a:rPr>
              <a:t>thundering of the great guns</a:t>
            </a:r>
            <a:r>
              <a:rPr lang="en-US" sz="1400" dirty="0"/>
              <a:t>.”</a:t>
            </a:r>
          </a:p>
          <a:p>
            <a:r>
              <a:rPr lang="en-US" sz="1400" dirty="0"/>
              <a:t>“Not for nothing did seamen call each other ‘Brother Tar’ … the dangers of their work and their collective need for safety intensified their solidarity.”</a:t>
            </a:r>
            <a:r>
              <a:rPr lang="en-GB" sz="1400" dirty="0"/>
              <a:t> – Marcus </a:t>
            </a:r>
            <a:r>
              <a:rPr lang="en-GB" sz="1400" dirty="0" err="1"/>
              <a:t>Rediker</a:t>
            </a:r>
            <a:r>
              <a:rPr lang="en-GB" sz="1400" dirty="0"/>
              <a:t>, </a:t>
            </a:r>
            <a:r>
              <a:rPr lang="en-GB" sz="1400" i="1" dirty="0"/>
              <a:t>Between the Devil and the Deep Blue Sea: Merchant Seamen, Pirates, and the Anglo-American Maritime World</a:t>
            </a:r>
            <a:r>
              <a:rPr lang="en-GB" sz="1400" dirty="0"/>
              <a:t> (1987), p.110.</a:t>
            </a:r>
          </a:p>
          <a:p>
            <a:r>
              <a:rPr lang="en-GB" sz="1400" dirty="0"/>
              <a:t>Image: Louis-Phillippe </a:t>
            </a:r>
            <a:r>
              <a:rPr lang="en-GB" sz="1400" dirty="0" err="1"/>
              <a:t>Crépin</a:t>
            </a:r>
            <a:r>
              <a:rPr lang="en-GB" sz="1400" dirty="0"/>
              <a:t>, “Firing an 18-pound cannon” ()</a:t>
            </a:r>
            <a:endParaRPr lang="en-US" sz="1400" dirty="0"/>
          </a:p>
        </p:txBody>
      </p:sp>
      <p:pic>
        <p:nvPicPr>
          <p:cNvPr id="1026" name="Picture 2" descr="undefined">
            <a:extLst>
              <a:ext uri="{FF2B5EF4-FFF2-40B4-BE49-F238E27FC236}">
                <a16:creationId xmlns:a16="http://schemas.microsoft.com/office/drawing/2014/main" id="{8322BBBE-AEDD-653F-FA0E-F26922A1EFC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63840" y="528801"/>
            <a:ext cx="4014216" cy="30307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9112FD-6A93-DD7B-39EB-159257E2CC4E}"/>
              </a:ext>
            </a:extLst>
          </p:cNvPr>
          <p:cNvPicPr>
            <a:picLocks noChangeAspect="1"/>
          </p:cNvPicPr>
          <p:nvPr/>
        </p:nvPicPr>
        <p:blipFill>
          <a:blip r:embed="rId5"/>
          <a:stretch>
            <a:fillRect/>
          </a:stretch>
        </p:blipFill>
        <p:spPr>
          <a:xfrm>
            <a:off x="7863840" y="4203311"/>
            <a:ext cx="3995928" cy="1928035"/>
          </a:xfrm>
          <a:prstGeom prst="rect">
            <a:avLst/>
          </a:prstGeom>
        </p:spPr>
      </p:pic>
    </p:spTree>
    <p:extLst>
      <p:ext uri="{BB962C8B-B14F-4D97-AF65-F5344CB8AC3E}">
        <p14:creationId xmlns:p14="http://schemas.microsoft.com/office/powerpoint/2010/main" val="419380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D22607-D3DB-7EE1-102F-21F79DE38E4D}"/>
              </a:ext>
            </a:extLst>
          </p:cNvPr>
          <p:cNvSpPr>
            <a:spLocks noGrp="1"/>
          </p:cNvSpPr>
          <p:nvPr>
            <p:ph type="title"/>
          </p:nvPr>
        </p:nvSpPr>
        <p:spPr>
          <a:xfrm>
            <a:off x="640080" y="329184"/>
            <a:ext cx="6894576" cy="1783080"/>
          </a:xfrm>
        </p:spPr>
        <p:txBody>
          <a:bodyPr anchor="b">
            <a:normAutofit/>
          </a:bodyPr>
          <a:lstStyle/>
          <a:p>
            <a:r>
              <a:rPr lang="en-GB" sz="5400"/>
              <a:t>Page 6</a:t>
            </a:r>
          </a:p>
        </p:txBody>
      </p:sp>
      <p:sp>
        <p:nvSpPr>
          <p:cNvPr id="308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2B3B55A-7BF1-D662-6393-974F91DB8921}"/>
              </a:ext>
            </a:extLst>
          </p:cNvPr>
          <p:cNvSpPr>
            <a:spLocks noGrp="1"/>
          </p:cNvSpPr>
          <p:nvPr>
            <p:ph idx="1"/>
          </p:nvPr>
        </p:nvSpPr>
        <p:spPr>
          <a:xfrm>
            <a:off x="640080" y="2706624"/>
            <a:ext cx="6894576" cy="3483864"/>
          </a:xfrm>
        </p:spPr>
        <p:txBody>
          <a:bodyPr>
            <a:normAutofit fontScale="92500" lnSpcReduction="10000"/>
          </a:bodyPr>
          <a:lstStyle/>
          <a:p>
            <a:r>
              <a:rPr lang="en-US" sz="2200" dirty="0"/>
              <a:t>Britton </a:t>
            </a:r>
            <a:r>
              <a:rPr lang="en-US" sz="2200" dirty="0" err="1"/>
              <a:t>Hammon</a:t>
            </a:r>
            <a:r>
              <a:rPr lang="en-US" sz="2200" dirty="0"/>
              <a:t>, </a:t>
            </a:r>
            <a:r>
              <a:rPr lang="en-US" sz="2200" i="1" dirty="0"/>
              <a:t>A Narrative of the Uncommon Sufferings, and </a:t>
            </a:r>
            <a:r>
              <a:rPr lang="en-US" sz="2200" i="1" dirty="0" err="1"/>
              <a:t>Surprizing</a:t>
            </a:r>
            <a:r>
              <a:rPr lang="en-US" sz="2200" i="1" dirty="0"/>
              <a:t> Deliverance of Briton </a:t>
            </a:r>
            <a:r>
              <a:rPr lang="en-US" sz="2200" i="1" dirty="0" err="1"/>
              <a:t>Hammon</a:t>
            </a:r>
            <a:r>
              <a:rPr lang="en-US" sz="2200" i="1" dirty="0"/>
              <a:t>, A Negro Man</a:t>
            </a:r>
            <a:r>
              <a:rPr lang="en-US" sz="2200" dirty="0"/>
              <a:t> (1760), p.3.</a:t>
            </a:r>
          </a:p>
          <a:p>
            <a:pPr lvl="1"/>
            <a:r>
              <a:rPr lang="en-US" sz="1800" dirty="0" err="1"/>
              <a:t>Hammon</a:t>
            </a:r>
            <a:r>
              <a:rPr lang="en-US" sz="1800" dirty="0"/>
              <a:t> was an enslaved man in Massachusetts who recounted his adventures after being shipwrecked, held captive in Cuba, and enlisting in the Royal Navy, being wounded and recovering in Greenwich Hospital, and then reuniting with his ‘owner’ after a spell of poverty and illness in London.</a:t>
            </a:r>
          </a:p>
          <a:p>
            <a:r>
              <a:rPr lang="en-US" sz="2200" dirty="0">
                <a:hlinkClick r:id="rId2"/>
              </a:rPr>
              <a:t>https://docsouth.unc.edu/neh/hammon/hammon.html</a:t>
            </a:r>
            <a:r>
              <a:rPr lang="en-US" sz="2200" dirty="0"/>
              <a:t> </a:t>
            </a:r>
          </a:p>
          <a:p>
            <a:r>
              <a:rPr lang="en-US" sz="2200" dirty="0">
                <a:highlight>
                  <a:srgbClr val="FFFF00"/>
                </a:highlight>
              </a:rPr>
              <a:t>“It cannot be expected that I should make those Remarks on the Sufferings I have met with … but shall leave that to the Reader as he goes along …”</a:t>
            </a:r>
          </a:p>
        </p:txBody>
      </p:sp>
      <p:pic>
        <p:nvPicPr>
          <p:cNvPr id="3074" name="Picture 2">
            <a:extLst>
              <a:ext uri="{FF2B5EF4-FFF2-40B4-BE49-F238E27FC236}">
                <a16:creationId xmlns:a16="http://schemas.microsoft.com/office/drawing/2014/main" id="{B3414CBE-5A06-4B3F-E368-BABEE3EB821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86762" y="329183"/>
            <a:ext cx="2168371" cy="3429969"/>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E1758273-6D5D-9B62-BF4B-03B7C0231B00}"/>
              </a:ext>
            </a:extLst>
          </p:cNvPr>
          <p:cNvPicPr>
            <a:picLocks noChangeAspect="1"/>
          </p:cNvPicPr>
          <p:nvPr/>
        </p:nvPicPr>
        <p:blipFill>
          <a:blip r:embed="rId4"/>
          <a:stretch/>
        </p:blipFill>
        <p:spPr>
          <a:xfrm>
            <a:off x="7863840" y="4246353"/>
            <a:ext cx="3995928" cy="1841951"/>
          </a:xfrm>
          <a:prstGeom prst="rect">
            <a:avLst/>
          </a:prstGeom>
        </p:spPr>
      </p:pic>
    </p:spTree>
    <p:extLst>
      <p:ext uri="{BB962C8B-B14F-4D97-AF65-F5344CB8AC3E}">
        <p14:creationId xmlns:p14="http://schemas.microsoft.com/office/powerpoint/2010/main" val="2096946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F4FC44F-E4C3-66C5-5180-9862C13A8788}"/>
              </a:ext>
            </a:extLst>
          </p:cNvPr>
          <p:cNvPicPr>
            <a:picLocks noChangeAspect="1"/>
          </p:cNvPicPr>
          <p:nvPr/>
        </p:nvPicPr>
        <p:blipFill>
          <a:blip r:embed="rId3"/>
          <a:srcRect t="4660" r="1" b="19424"/>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6" name="Picture 5">
            <a:extLst>
              <a:ext uri="{FF2B5EF4-FFF2-40B4-BE49-F238E27FC236}">
                <a16:creationId xmlns:a16="http://schemas.microsoft.com/office/drawing/2014/main" id="{537B0A86-7EF6-F507-FC72-D20EC26F7936}"/>
              </a:ext>
            </a:extLst>
          </p:cNvPr>
          <p:cNvPicPr>
            <a:picLocks noChangeAspect="1"/>
          </p:cNvPicPr>
          <p:nvPr/>
        </p:nvPicPr>
        <p:blipFill>
          <a:blip r:embed="rId4"/>
          <a:srcRect t="2166" r="-2" b="5203"/>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26" name="Picture 2">
            <a:extLst>
              <a:ext uri="{FF2B5EF4-FFF2-40B4-BE49-F238E27FC236}">
                <a16:creationId xmlns:a16="http://schemas.microsoft.com/office/drawing/2014/main" id="{C66562CD-C363-C43B-15AE-CBB6B4873B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49" r="9001" b="-1"/>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46" name="Freeform: Shape 1045">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 name="Freeform: Shape 1047">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741AA8-65CB-756C-46B2-A9F74638062E}"/>
              </a:ext>
            </a:extLst>
          </p:cNvPr>
          <p:cNvSpPr>
            <a:spLocks noGrp="1"/>
          </p:cNvSpPr>
          <p:nvPr>
            <p:ph type="title"/>
          </p:nvPr>
        </p:nvSpPr>
        <p:spPr>
          <a:xfrm>
            <a:off x="448056" y="685800"/>
            <a:ext cx="2807208" cy="1325563"/>
          </a:xfrm>
        </p:spPr>
        <p:txBody>
          <a:bodyPr>
            <a:normAutofit/>
          </a:bodyPr>
          <a:lstStyle/>
          <a:p>
            <a:r>
              <a:rPr lang="en-GB" sz="2800"/>
              <a:t>Page 8</a:t>
            </a:r>
          </a:p>
        </p:txBody>
      </p:sp>
      <p:sp>
        <p:nvSpPr>
          <p:cNvPr id="1050" name="Rectangle 104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2" name="Rectangle 105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C073A54-E42F-87B0-C5C2-ABAF1E2D6EF7}"/>
              </a:ext>
            </a:extLst>
          </p:cNvPr>
          <p:cNvSpPr>
            <a:spLocks noGrp="1"/>
          </p:cNvSpPr>
          <p:nvPr>
            <p:ph idx="1"/>
          </p:nvPr>
        </p:nvSpPr>
        <p:spPr>
          <a:xfrm>
            <a:off x="448056" y="2258568"/>
            <a:ext cx="2807208" cy="3922776"/>
          </a:xfrm>
        </p:spPr>
        <p:txBody>
          <a:bodyPr>
            <a:normAutofit fontScale="85000" lnSpcReduction="10000"/>
          </a:bodyPr>
          <a:lstStyle/>
          <a:p>
            <a:r>
              <a:rPr lang="en-GB" sz="1700" dirty="0"/>
              <a:t>Surgical Instrument Set, from Hunterian Museum of the Royal College of Surgeons</a:t>
            </a:r>
          </a:p>
          <a:p>
            <a:r>
              <a:rPr lang="en-GB" sz="1700" dirty="0">
                <a:hlinkClick r:id="rId6"/>
              </a:rPr>
              <a:t>https://ageofrevolution.org/200-object/surgical-instrument-set/</a:t>
            </a:r>
            <a:r>
              <a:rPr lang="en-GB" sz="1700" dirty="0"/>
              <a:t> </a:t>
            </a:r>
          </a:p>
          <a:p>
            <a:r>
              <a:rPr lang="en-GB" sz="1700" dirty="0"/>
              <a:t>Diorama, “Naval Surgery in 1800” in Lower </a:t>
            </a:r>
            <a:r>
              <a:rPr lang="en-GB" sz="1700" dirty="0" err="1"/>
              <a:t>Wellcome</a:t>
            </a:r>
            <a:r>
              <a:rPr lang="en-GB" sz="1700" dirty="0"/>
              <a:t> Gallery, Science Museum Group </a:t>
            </a:r>
          </a:p>
          <a:p>
            <a:r>
              <a:rPr lang="en-GB" sz="1700" dirty="0">
                <a:hlinkClick r:id="rId7"/>
              </a:rPr>
              <a:t>https://collection.sciencemuseumgroup.org.uk/objects/co178382/diorama-showing-naval-surgery-in-the-1800s</a:t>
            </a:r>
            <a:r>
              <a:rPr lang="en-GB" sz="1700" dirty="0"/>
              <a:t> </a:t>
            </a:r>
          </a:p>
          <a:p>
            <a:r>
              <a:rPr lang="en-GB" sz="1700" dirty="0"/>
              <a:t>“Anaesthetics were not yet in use so sailors had only alcohol for pain relief and a piece of leather to bite on when the pain was at its height.”</a:t>
            </a:r>
          </a:p>
        </p:txBody>
      </p:sp>
    </p:spTree>
    <p:extLst>
      <p:ext uri="{BB962C8B-B14F-4D97-AF65-F5344CB8AC3E}">
        <p14:creationId xmlns:p14="http://schemas.microsoft.com/office/powerpoint/2010/main" val="3451831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1">
            <a:extLst>
              <a:ext uri="{FF2B5EF4-FFF2-40B4-BE49-F238E27FC236}">
                <a16:creationId xmlns:a16="http://schemas.microsoft.com/office/drawing/2014/main" id="{B39A1F5A-E57E-4178-8F57-A18DC747E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91618" cy="5097980"/>
          </a:xfrm>
          <a:custGeom>
            <a:avLst/>
            <a:gdLst>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516105 w 6530408"/>
              <a:gd name="connsiteY8" fmla="*/ 476071 h 5753325"/>
              <a:gd name="connsiteX9" fmla="*/ 6488360 w 6530408"/>
              <a:gd name="connsiteY9" fmla="*/ 535865 h 5753325"/>
              <a:gd name="connsiteX10" fmla="*/ 6492864 w 6530408"/>
              <a:gd name="connsiteY10" fmla="*/ 615799 h 5753325"/>
              <a:gd name="connsiteX11" fmla="*/ 6459988 w 6530408"/>
              <a:gd name="connsiteY11" fmla="*/ 707628 h 5753325"/>
              <a:gd name="connsiteX12" fmla="*/ 6453989 w 6530408"/>
              <a:gd name="connsiteY12" fmla="*/ 711876 h 5753325"/>
              <a:gd name="connsiteX13" fmla="*/ 6453209 w 6530408"/>
              <a:gd name="connsiteY13" fmla="*/ 719127 h 5753325"/>
              <a:gd name="connsiteX14" fmla="*/ 6457662 w 6530408"/>
              <a:gd name="connsiteY14" fmla="*/ 723331 h 5753325"/>
              <a:gd name="connsiteX15" fmla="*/ 6447445 w 6530408"/>
              <a:gd name="connsiteY15" fmla="*/ 780003 h 5753325"/>
              <a:gd name="connsiteX16" fmla="*/ 6426552 w 6530408"/>
              <a:gd name="connsiteY16" fmla="*/ 845805 h 5753325"/>
              <a:gd name="connsiteX17" fmla="*/ 6434072 w 6530408"/>
              <a:gd name="connsiteY17" fmla="*/ 910733 h 5753325"/>
              <a:gd name="connsiteX18" fmla="*/ 6432570 w 6530408"/>
              <a:gd name="connsiteY18" fmla="*/ 983394 h 5753325"/>
              <a:gd name="connsiteX19" fmla="*/ 6431878 w 6530408"/>
              <a:gd name="connsiteY19" fmla="*/ 1026728 h 5753325"/>
              <a:gd name="connsiteX20" fmla="*/ 6414269 w 6530408"/>
              <a:gd name="connsiteY20" fmla="*/ 1151111 h 5753325"/>
              <a:gd name="connsiteX21" fmla="*/ 6371722 w 6530408"/>
              <a:gd name="connsiteY21" fmla="*/ 1318080 h 5753325"/>
              <a:gd name="connsiteX22" fmla="*/ 6356023 w 6530408"/>
              <a:gd name="connsiteY22" fmla="*/ 1356227 h 5753325"/>
              <a:gd name="connsiteX23" fmla="*/ 6356157 w 6530408"/>
              <a:gd name="connsiteY23" fmla="*/ 1361967 h 5753325"/>
              <a:gd name="connsiteX24" fmla="*/ 6350613 w 6530408"/>
              <a:gd name="connsiteY24" fmla="*/ 1393569 h 5753325"/>
              <a:gd name="connsiteX25" fmla="*/ 6357062 w 6530408"/>
              <a:gd name="connsiteY25" fmla="*/ 1444071 h 5753325"/>
              <a:gd name="connsiteX26" fmla="*/ 6364832 w 6530408"/>
              <a:gd name="connsiteY26" fmla="*/ 1478763 h 5753325"/>
              <a:gd name="connsiteX27" fmla="*/ 6369745 w 6530408"/>
              <a:gd name="connsiteY27" fmla="*/ 1495680 h 5753325"/>
              <a:gd name="connsiteX28" fmla="*/ 6370898 w 6530408"/>
              <a:gd name="connsiteY28" fmla="*/ 1513331 h 5753325"/>
              <a:gd name="connsiteX29" fmla="*/ 6368801 w 6530408"/>
              <a:gd name="connsiteY29" fmla="*/ 1527414 h 5753325"/>
              <a:gd name="connsiteX30" fmla="*/ 6359177 w 6530408"/>
              <a:gd name="connsiteY30" fmla="*/ 1639513 h 5753325"/>
              <a:gd name="connsiteX31" fmla="*/ 6299489 w 6530408"/>
              <a:gd name="connsiteY31" fmla="*/ 1784860 h 5753325"/>
              <a:gd name="connsiteX32" fmla="*/ 6267878 w 6530408"/>
              <a:gd name="connsiteY32" fmla="*/ 1858572 h 5753325"/>
              <a:gd name="connsiteX33" fmla="*/ 6251146 w 6530408"/>
              <a:gd name="connsiteY33" fmla="*/ 1926167 h 5753325"/>
              <a:gd name="connsiteX34" fmla="*/ 6210686 w 6530408"/>
              <a:gd name="connsiteY34" fmla="*/ 2014834 h 5753325"/>
              <a:gd name="connsiteX35" fmla="*/ 6106652 w 6530408"/>
              <a:gd name="connsiteY35" fmla="*/ 2150572 h 5753325"/>
              <a:gd name="connsiteX36" fmla="*/ 6097813 w 6530408"/>
              <a:gd name="connsiteY36" fmla="*/ 2172208 h 5753325"/>
              <a:gd name="connsiteX37" fmla="*/ 6095990 w 6530408"/>
              <a:gd name="connsiteY37" fmla="*/ 2181185 h 5753325"/>
              <a:gd name="connsiteX38" fmla="*/ 6090126 w 6530408"/>
              <a:gd name="connsiteY38" fmla="*/ 2192533 h 5753325"/>
              <a:gd name="connsiteX39" fmla="*/ 6089503 w 6530408"/>
              <a:gd name="connsiteY39" fmla="*/ 2192543 h 5753325"/>
              <a:gd name="connsiteX40" fmla="*/ 6084946 w 6530408"/>
              <a:gd name="connsiteY40" fmla="*/ 2203694 h 5753325"/>
              <a:gd name="connsiteX41" fmla="*/ 5987861 w 6530408"/>
              <a:gd name="connsiteY41" fmla="*/ 2304868 h 5753325"/>
              <a:gd name="connsiteX42" fmla="*/ 5973439 w 6530408"/>
              <a:gd name="connsiteY42" fmla="*/ 2385635 h 5753325"/>
              <a:gd name="connsiteX43" fmla="*/ 5916727 w 6530408"/>
              <a:gd name="connsiteY43" fmla="*/ 2458777 h 5753325"/>
              <a:gd name="connsiteX44" fmla="*/ 5856524 w 6530408"/>
              <a:gd name="connsiteY44" fmla="*/ 2583281 h 5753325"/>
              <a:gd name="connsiteX45" fmla="*/ 5838091 w 6530408"/>
              <a:gd name="connsiteY45" fmla="*/ 2753474 h 5753325"/>
              <a:gd name="connsiteX46" fmla="*/ 5777471 w 6530408"/>
              <a:gd name="connsiteY46" fmla="*/ 2901570 h 5753325"/>
              <a:gd name="connsiteX47" fmla="*/ 5723992 w 6530408"/>
              <a:gd name="connsiteY47" fmla="*/ 2998752 h 5753325"/>
              <a:gd name="connsiteX48" fmla="*/ 5557886 w 6530408"/>
              <a:gd name="connsiteY48" fmla="*/ 3329735 h 5753325"/>
              <a:gd name="connsiteX49" fmla="*/ 5471501 w 6530408"/>
              <a:gd name="connsiteY49" fmla="*/ 3462221 h 5753325"/>
              <a:gd name="connsiteX50" fmla="*/ 5465154 w 6530408"/>
              <a:gd name="connsiteY50" fmla="*/ 3541065 h 5753325"/>
              <a:gd name="connsiteX51" fmla="*/ 5437889 w 6530408"/>
              <a:gd name="connsiteY51" fmla="*/ 3559927 h 5753325"/>
              <a:gd name="connsiteX52" fmla="*/ 5432770 w 6530408"/>
              <a:gd name="connsiteY52" fmla="*/ 3562948 h 5753325"/>
              <a:gd name="connsiteX53" fmla="*/ 5406795 w 6530408"/>
              <a:gd name="connsiteY53" fmla="*/ 3578594 h 5753325"/>
              <a:gd name="connsiteX54" fmla="*/ 5381495 w 6530408"/>
              <a:gd name="connsiteY54" fmla="*/ 3599883 h 5753325"/>
              <a:gd name="connsiteX55" fmla="*/ 5363689 w 6530408"/>
              <a:gd name="connsiteY55" fmla="*/ 3633299 h 5753325"/>
              <a:gd name="connsiteX56" fmla="*/ 5291870 w 6530408"/>
              <a:gd name="connsiteY56" fmla="*/ 3799039 h 5753325"/>
              <a:gd name="connsiteX57" fmla="*/ 5241600 w 6530408"/>
              <a:gd name="connsiteY57" fmla="*/ 3894238 h 5753325"/>
              <a:gd name="connsiteX58" fmla="*/ 5211041 w 6530408"/>
              <a:gd name="connsiteY58" fmla="*/ 3924184 h 5753325"/>
              <a:gd name="connsiteX59" fmla="*/ 5176073 w 6530408"/>
              <a:gd name="connsiteY59" fmla="*/ 3970179 h 5753325"/>
              <a:gd name="connsiteX60" fmla="*/ 5172826 w 6530408"/>
              <a:gd name="connsiteY60" fmla="*/ 3991773 h 5753325"/>
              <a:gd name="connsiteX61" fmla="*/ 5157053 w 6530408"/>
              <a:gd name="connsiteY61" fmla="*/ 3997708 h 5753325"/>
              <a:gd name="connsiteX62" fmla="*/ 5127922 w 6530408"/>
              <a:gd name="connsiteY62" fmla="*/ 4022660 h 5753325"/>
              <a:gd name="connsiteX63" fmla="*/ 5020872 w 6530408"/>
              <a:gd name="connsiteY63" fmla="*/ 4075951 h 5753325"/>
              <a:gd name="connsiteX64" fmla="*/ 4991410 w 6530408"/>
              <a:gd name="connsiteY64" fmla="*/ 4087598 h 5753325"/>
              <a:gd name="connsiteX65" fmla="*/ 4930112 w 6530408"/>
              <a:gd name="connsiteY65" fmla="*/ 4138459 h 5753325"/>
              <a:gd name="connsiteX66" fmla="*/ 4834224 w 6530408"/>
              <a:gd name="connsiteY66" fmla="*/ 4231643 h 5753325"/>
              <a:gd name="connsiteX67" fmla="*/ 4812599 w 6530408"/>
              <a:gd name="connsiteY67" fmla="*/ 4249449 h 5753325"/>
              <a:gd name="connsiteX68" fmla="*/ 4789188 w 6530408"/>
              <a:gd name="connsiteY68" fmla="*/ 4256678 h 5753325"/>
              <a:gd name="connsiteX69" fmla="*/ 4779554 w 6530408"/>
              <a:gd name="connsiteY69" fmla="*/ 4251313 h 5753325"/>
              <a:gd name="connsiteX70" fmla="*/ 4766885 w 6530408"/>
              <a:gd name="connsiteY70" fmla="*/ 4259812 h 5753325"/>
              <a:gd name="connsiteX71" fmla="*/ 4762510 w 6530408"/>
              <a:gd name="connsiteY71" fmla="*/ 4260383 h 5753325"/>
              <a:gd name="connsiteX72" fmla="*/ 4738416 w 6530408"/>
              <a:gd name="connsiteY72" fmla="*/ 4265355 h 5753325"/>
              <a:gd name="connsiteX73" fmla="*/ 4712007 w 6530408"/>
              <a:gd name="connsiteY73" fmla="*/ 4317892 h 5753325"/>
              <a:gd name="connsiteX74" fmla="*/ 4658930 w 6530408"/>
              <a:gd name="connsiteY74" fmla="*/ 4348041 h 5753325"/>
              <a:gd name="connsiteX75" fmla="*/ 4443526 w 6530408"/>
              <a:gd name="connsiteY75" fmla="*/ 4507851 h 5753325"/>
              <a:gd name="connsiteX76" fmla="*/ 4289766 w 6530408"/>
              <a:gd name="connsiteY76" fmla="*/ 4711450 h 5753325"/>
              <a:gd name="connsiteX77" fmla="*/ 4150870 w 6530408"/>
              <a:gd name="connsiteY77" fmla="*/ 4818480 h 5753325"/>
              <a:gd name="connsiteX78" fmla="*/ 4006639 w 6530408"/>
              <a:gd name="connsiteY78" fmla="*/ 4933815 h 5753325"/>
              <a:gd name="connsiteX79" fmla="*/ 3298210 w 6530408"/>
              <a:gd name="connsiteY79" fmla="*/ 5070790 h 5753325"/>
              <a:gd name="connsiteX80" fmla="*/ 2947678 w 6530408"/>
              <a:gd name="connsiteY80" fmla="*/ 5117869 h 5753325"/>
              <a:gd name="connsiteX81" fmla="*/ 2822169 w 6530408"/>
              <a:gd name="connsiteY81" fmla="*/ 5129396 h 5753325"/>
              <a:gd name="connsiteX82" fmla="*/ 2538773 w 6530408"/>
              <a:gd name="connsiteY82" fmla="*/ 5313397 h 5753325"/>
              <a:gd name="connsiteX83" fmla="*/ 2014500 w 6530408"/>
              <a:gd name="connsiteY83" fmla="*/ 5519744 h 5753325"/>
              <a:gd name="connsiteX84" fmla="*/ 1934391 w 6530408"/>
              <a:gd name="connsiteY84" fmla="*/ 5591335 h 5753325"/>
              <a:gd name="connsiteX85" fmla="*/ 1892550 w 6530408"/>
              <a:gd name="connsiteY85" fmla="*/ 5649708 h 5753325"/>
              <a:gd name="connsiteX86" fmla="*/ 1854769 w 6530408"/>
              <a:gd name="connsiteY86" fmla="*/ 5647691 h 5753325"/>
              <a:gd name="connsiteX87" fmla="*/ 1809461 w 6530408"/>
              <a:gd name="connsiteY87" fmla="*/ 5648628 h 5753325"/>
              <a:gd name="connsiteX88" fmla="*/ 1745150 w 6530408"/>
              <a:gd name="connsiteY88" fmla="*/ 5693879 h 5753325"/>
              <a:gd name="connsiteX89" fmla="*/ 1713375 w 6530408"/>
              <a:gd name="connsiteY89" fmla="*/ 5684672 h 5753325"/>
              <a:gd name="connsiteX90" fmla="*/ 1707808 w 6530408"/>
              <a:gd name="connsiteY90" fmla="*/ 5682611 h 5753325"/>
              <a:gd name="connsiteX91" fmla="*/ 1679313 w 6530408"/>
              <a:gd name="connsiteY91" fmla="*/ 5672360 h 5753325"/>
              <a:gd name="connsiteX92" fmla="*/ 1646933 w 6530408"/>
              <a:gd name="connsiteY92" fmla="*/ 5666227 h 5753325"/>
              <a:gd name="connsiteX93" fmla="*/ 1610055 w 6530408"/>
              <a:gd name="connsiteY93" fmla="*/ 5673643 h 5753325"/>
              <a:gd name="connsiteX94" fmla="*/ 1437641 w 6530408"/>
              <a:gd name="connsiteY94" fmla="*/ 5723266 h 5753325"/>
              <a:gd name="connsiteX95" fmla="*/ 1332869 w 6530408"/>
              <a:gd name="connsiteY95" fmla="*/ 5744752 h 5753325"/>
              <a:gd name="connsiteX96" fmla="*/ 1290525 w 6530408"/>
              <a:gd name="connsiteY96" fmla="*/ 5740036 h 5753325"/>
              <a:gd name="connsiteX97" fmla="*/ 1233107 w 6530408"/>
              <a:gd name="connsiteY97" fmla="*/ 5742106 h 5753325"/>
              <a:gd name="connsiteX98" fmla="*/ 1214532 w 6530408"/>
              <a:gd name="connsiteY98" fmla="*/ 5753325 h 5753325"/>
              <a:gd name="connsiteX99" fmla="*/ 1199955 w 6530408"/>
              <a:gd name="connsiteY99" fmla="*/ 5744831 h 5753325"/>
              <a:gd name="connsiteX100" fmla="*/ 1162337 w 6530408"/>
              <a:gd name="connsiteY100" fmla="*/ 5738048 h 5753325"/>
              <a:gd name="connsiteX101" fmla="*/ 1053457 w 6530408"/>
              <a:gd name="connsiteY101" fmla="*/ 5688676 h 5753325"/>
              <a:gd name="connsiteX102" fmla="*/ 1025798 w 6530408"/>
              <a:gd name="connsiteY102" fmla="*/ 5673166 h 5753325"/>
              <a:gd name="connsiteX103" fmla="*/ 947900 w 6530408"/>
              <a:gd name="connsiteY103" fmla="*/ 5657848 h 5753325"/>
              <a:gd name="connsiteX104" fmla="*/ 815627 w 6530408"/>
              <a:gd name="connsiteY104" fmla="*/ 5642557 h 5753325"/>
              <a:gd name="connsiteX105" fmla="*/ 788251 w 6530408"/>
              <a:gd name="connsiteY105" fmla="*/ 5637065 h 5753325"/>
              <a:gd name="connsiteX106" fmla="*/ 767822 w 6530408"/>
              <a:gd name="connsiteY106" fmla="*/ 5623450 h 5753325"/>
              <a:gd name="connsiteX107" fmla="*/ 765791 w 6530408"/>
              <a:gd name="connsiteY107" fmla="*/ 5612539 h 5753325"/>
              <a:gd name="connsiteX108" fmla="*/ 751230 w 6530408"/>
              <a:gd name="connsiteY108" fmla="*/ 5608092 h 5753325"/>
              <a:gd name="connsiteX109" fmla="*/ 748008 w 6530408"/>
              <a:gd name="connsiteY109" fmla="*/ 5605052 h 5753325"/>
              <a:gd name="connsiteX110" fmla="*/ 728871 w 6530408"/>
              <a:gd name="connsiteY110" fmla="*/ 5589469 h 5753325"/>
              <a:gd name="connsiteX111" fmla="*/ 671898 w 6530408"/>
              <a:gd name="connsiteY111" fmla="*/ 5602363 h 5753325"/>
              <a:gd name="connsiteX112" fmla="*/ 615065 w 6530408"/>
              <a:gd name="connsiteY112" fmla="*/ 5580257 h 5753325"/>
              <a:gd name="connsiteX113" fmla="*/ 355785 w 6530408"/>
              <a:gd name="connsiteY113" fmla="*/ 5514383 h 5753325"/>
              <a:gd name="connsiteX114" fmla="*/ 102269 w 6530408"/>
              <a:gd name="connsiteY114" fmla="*/ 5524347 h 5753325"/>
              <a:gd name="connsiteX115" fmla="*/ 13160 w 6530408"/>
              <a:gd name="connsiteY115" fmla="*/ 5514159 h 5753325"/>
              <a:gd name="connsiteX116" fmla="*/ 0 w 6530408"/>
              <a:gd name="connsiteY116" fmla="*/ 5511735 h 5753325"/>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488360 w 6530408"/>
              <a:gd name="connsiteY8" fmla="*/ 535865 h 5753325"/>
              <a:gd name="connsiteX9" fmla="*/ 6492864 w 6530408"/>
              <a:gd name="connsiteY9" fmla="*/ 615799 h 5753325"/>
              <a:gd name="connsiteX10" fmla="*/ 6459988 w 6530408"/>
              <a:gd name="connsiteY10" fmla="*/ 707628 h 5753325"/>
              <a:gd name="connsiteX11" fmla="*/ 6453989 w 6530408"/>
              <a:gd name="connsiteY11" fmla="*/ 711876 h 5753325"/>
              <a:gd name="connsiteX12" fmla="*/ 6453209 w 6530408"/>
              <a:gd name="connsiteY12" fmla="*/ 719127 h 5753325"/>
              <a:gd name="connsiteX13" fmla="*/ 6457662 w 6530408"/>
              <a:gd name="connsiteY13" fmla="*/ 723331 h 5753325"/>
              <a:gd name="connsiteX14" fmla="*/ 6447445 w 6530408"/>
              <a:gd name="connsiteY14" fmla="*/ 780003 h 5753325"/>
              <a:gd name="connsiteX15" fmla="*/ 6426552 w 6530408"/>
              <a:gd name="connsiteY15" fmla="*/ 845805 h 5753325"/>
              <a:gd name="connsiteX16" fmla="*/ 6434072 w 6530408"/>
              <a:gd name="connsiteY16" fmla="*/ 910733 h 5753325"/>
              <a:gd name="connsiteX17" fmla="*/ 6432570 w 6530408"/>
              <a:gd name="connsiteY17" fmla="*/ 983394 h 5753325"/>
              <a:gd name="connsiteX18" fmla="*/ 6431878 w 6530408"/>
              <a:gd name="connsiteY18" fmla="*/ 1026728 h 5753325"/>
              <a:gd name="connsiteX19" fmla="*/ 6414269 w 6530408"/>
              <a:gd name="connsiteY19" fmla="*/ 1151111 h 5753325"/>
              <a:gd name="connsiteX20" fmla="*/ 6371722 w 6530408"/>
              <a:gd name="connsiteY20" fmla="*/ 1318080 h 5753325"/>
              <a:gd name="connsiteX21" fmla="*/ 6356023 w 6530408"/>
              <a:gd name="connsiteY21" fmla="*/ 1356227 h 5753325"/>
              <a:gd name="connsiteX22" fmla="*/ 6356157 w 6530408"/>
              <a:gd name="connsiteY22" fmla="*/ 1361967 h 5753325"/>
              <a:gd name="connsiteX23" fmla="*/ 6350613 w 6530408"/>
              <a:gd name="connsiteY23" fmla="*/ 1393569 h 5753325"/>
              <a:gd name="connsiteX24" fmla="*/ 6357062 w 6530408"/>
              <a:gd name="connsiteY24" fmla="*/ 1444071 h 5753325"/>
              <a:gd name="connsiteX25" fmla="*/ 6364832 w 6530408"/>
              <a:gd name="connsiteY25" fmla="*/ 1478763 h 5753325"/>
              <a:gd name="connsiteX26" fmla="*/ 6369745 w 6530408"/>
              <a:gd name="connsiteY26" fmla="*/ 1495680 h 5753325"/>
              <a:gd name="connsiteX27" fmla="*/ 6370898 w 6530408"/>
              <a:gd name="connsiteY27" fmla="*/ 1513331 h 5753325"/>
              <a:gd name="connsiteX28" fmla="*/ 6368801 w 6530408"/>
              <a:gd name="connsiteY28" fmla="*/ 1527414 h 5753325"/>
              <a:gd name="connsiteX29" fmla="*/ 6359177 w 6530408"/>
              <a:gd name="connsiteY29" fmla="*/ 1639513 h 5753325"/>
              <a:gd name="connsiteX30" fmla="*/ 6299489 w 6530408"/>
              <a:gd name="connsiteY30" fmla="*/ 1784860 h 5753325"/>
              <a:gd name="connsiteX31" fmla="*/ 6267878 w 6530408"/>
              <a:gd name="connsiteY31" fmla="*/ 1858572 h 5753325"/>
              <a:gd name="connsiteX32" fmla="*/ 6251146 w 6530408"/>
              <a:gd name="connsiteY32" fmla="*/ 1926167 h 5753325"/>
              <a:gd name="connsiteX33" fmla="*/ 6210686 w 6530408"/>
              <a:gd name="connsiteY33" fmla="*/ 2014834 h 5753325"/>
              <a:gd name="connsiteX34" fmla="*/ 6106652 w 6530408"/>
              <a:gd name="connsiteY34" fmla="*/ 2150572 h 5753325"/>
              <a:gd name="connsiteX35" fmla="*/ 6097813 w 6530408"/>
              <a:gd name="connsiteY35" fmla="*/ 2172208 h 5753325"/>
              <a:gd name="connsiteX36" fmla="*/ 6095990 w 6530408"/>
              <a:gd name="connsiteY36" fmla="*/ 2181185 h 5753325"/>
              <a:gd name="connsiteX37" fmla="*/ 6090126 w 6530408"/>
              <a:gd name="connsiteY37" fmla="*/ 2192533 h 5753325"/>
              <a:gd name="connsiteX38" fmla="*/ 6089503 w 6530408"/>
              <a:gd name="connsiteY38" fmla="*/ 2192543 h 5753325"/>
              <a:gd name="connsiteX39" fmla="*/ 6084946 w 6530408"/>
              <a:gd name="connsiteY39" fmla="*/ 2203694 h 5753325"/>
              <a:gd name="connsiteX40" fmla="*/ 5987861 w 6530408"/>
              <a:gd name="connsiteY40" fmla="*/ 2304868 h 5753325"/>
              <a:gd name="connsiteX41" fmla="*/ 5973439 w 6530408"/>
              <a:gd name="connsiteY41" fmla="*/ 2385635 h 5753325"/>
              <a:gd name="connsiteX42" fmla="*/ 5916727 w 6530408"/>
              <a:gd name="connsiteY42" fmla="*/ 2458777 h 5753325"/>
              <a:gd name="connsiteX43" fmla="*/ 5856524 w 6530408"/>
              <a:gd name="connsiteY43" fmla="*/ 2583281 h 5753325"/>
              <a:gd name="connsiteX44" fmla="*/ 5838091 w 6530408"/>
              <a:gd name="connsiteY44" fmla="*/ 2753474 h 5753325"/>
              <a:gd name="connsiteX45" fmla="*/ 5777471 w 6530408"/>
              <a:gd name="connsiteY45" fmla="*/ 2901570 h 5753325"/>
              <a:gd name="connsiteX46" fmla="*/ 5723992 w 6530408"/>
              <a:gd name="connsiteY46" fmla="*/ 2998752 h 5753325"/>
              <a:gd name="connsiteX47" fmla="*/ 5557886 w 6530408"/>
              <a:gd name="connsiteY47" fmla="*/ 3329735 h 5753325"/>
              <a:gd name="connsiteX48" fmla="*/ 5471501 w 6530408"/>
              <a:gd name="connsiteY48" fmla="*/ 3462221 h 5753325"/>
              <a:gd name="connsiteX49" fmla="*/ 5465154 w 6530408"/>
              <a:gd name="connsiteY49" fmla="*/ 3541065 h 5753325"/>
              <a:gd name="connsiteX50" fmla="*/ 5437889 w 6530408"/>
              <a:gd name="connsiteY50" fmla="*/ 3559927 h 5753325"/>
              <a:gd name="connsiteX51" fmla="*/ 5432770 w 6530408"/>
              <a:gd name="connsiteY51" fmla="*/ 3562948 h 5753325"/>
              <a:gd name="connsiteX52" fmla="*/ 5406795 w 6530408"/>
              <a:gd name="connsiteY52" fmla="*/ 3578594 h 5753325"/>
              <a:gd name="connsiteX53" fmla="*/ 5381495 w 6530408"/>
              <a:gd name="connsiteY53" fmla="*/ 3599883 h 5753325"/>
              <a:gd name="connsiteX54" fmla="*/ 5363689 w 6530408"/>
              <a:gd name="connsiteY54" fmla="*/ 3633299 h 5753325"/>
              <a:gd name="connsiteX55" fmla="*/ 5291870 w 6530408"/>
              <a:gd name="connsiteY55" fmla="*/ 3799039 h 5753325"/>
              <a:gd name="connsiteX56" fmla="*/ 5241600 w 6530408"/>
              <a:gd name="connsiteY56" fmla="*/ 3894238 h 5753325"/>
              <a:gd name="connsiteX57" fmla="*/ 5211041 w 6530408"/>
              <a:gd name="connsiteY57" fmla="*/ 3924184 h 5753325"/>
              <a:gd name="connsiteX58" fmla="*/ 5176073 w 6530408"/>
              <a:gd name="connsiteY58" fmla="*/ 3970179 h 5753325"/>
              <a:gd name="connsiteX59" fmla="*/ 5172826 w 6530408"/>
              <a:gd name="connsiteY59" fmla="*/ 3991773 h 5753325"/>
              <a:gd name="connsiteX60" fmla="*/ 5157053 w 6530408"/>
              <a:gd name="connsiteY60" fmla="*/ 3997708 h 5753325"/>
              <a:gd name="connsiteX61" fmla="*/ 5127922 w 6530408"/>
              <a:gd name="connsiteY61" fmla="*/ 4022660 h 5753325"/>
              <a:gd name="connsiteX62" fmla="*/ 5020872 w 6530408"/>
              <a:gd name="connsiteY62" fmla="*/ 4075951 h 5753325"/>
              <a:gd name="connsiteX63" fmla="*/ 4991410 w 6530408"/>
              <a:gd name="connsiteY63" fmla="*/ 4087598 h 5753325"/>
              <a:gd name="connsiteX64" fmla="*/ 4930112 w 6530408"/>
              <a:gd name="connsiteY64" fmla="*/ 4138459 h 5753325"/>
              <a:gd name="connsiteX65" fmla="*/ 4834224 w 6530408"/>
              <a:gd name="connsiteY65" fmla="*/ 4231643 h 5753325"/>
              <a:gd name="connsiteX66" fmla="*/ 4812599 w 6530408"/>
              <a:gd name="connsiteY66" fmla="*/ 4249449 h 5753325"/>
              <a:gd name="connsiteX67" fmla="*/ 4789188 w 6530408"/>
              <a:gd name="connsiteY67" fmla="*/ 4256678 h 5753325"/>
              <a:gd name="connsiteX68" fmla="*/ 4779554 w 6530408"/>
              <a:gd name="connsiteY68" fmla="*/ 4251313 h 5753325"/>
              <a:gd name="connsiteX69" fmla="*/ 4766885 w 6530408"/>
              <a:gd name="connsiteY69" fmla="*/ 4259812 h 5753325"/>
              <a:gd name="connsiteX70" fmla="*/ 4762510 w 6530408"/>
              <a:gd name="connsiteY70" fmla="*/ 4260383 h 5753325"/>
              <a:gd name="connsiteX71" fmla="*/ 4738416 w 6530408"/>
              <a:gd name="connsiteY71" fmla="*/ 4265355 h 5753325"/>
              <a:gd name="connsiteX72" fmla="*/ 4712007 w 6530408"/>
              <a:gd name="connsiteY72" fmla="*/ 4317892 h 5753325"/>
              <a:gd name="connsiteX73" fmla="*/ 4658930 w 6530408"/>
              <a:gd name="connsiteY73" fmla="*/ 4348041 h 5753325"/>
              <a:gd name="connsiteX74" fmla="*/ 4443526 w 6530408"/>
              <a:gd name="connsiteY74" fmla="*/ 4507851 h 5753325"/>
              <a:gd name="connsiteX75" fmla="*/ 4289766 w 6530408"/>
              <a:gd name="connsiteY75" fmla="*/ 4711450 h 5753325"/>
              <a:gd name="connsiteX76" fmla="*/ 4150870 w 6530408"/>
              <a:gd name="connsiteY76" fmla="*/ 4818480 h 5753325"/>
              <a:gd name="connsiteX77" fmla="*/ 4006639 w 6530408"/>
              <a:gd name="connsiteY77" fmla="*/ 4933815 h 5753325"/>
              <a:gd name="connsiteX78" fmla="*/ 3298210 w 6530408"/>
              <a:gd name="connsiteY78" fmla="*/ 5070790 h 5753325"/>
              <a:gd name="connsiteX79" fmla="*/ 2947678 w 6530408"/>
              <a:gd name="connsiteY79" fmla="*/ 5117869 h 5753325"/>
              <a:gd name="connsiteX80" fmla="*/ 2822169 w 6530408"/>
              <a:gd name="connsiteY80" fmla="*/ 5129396 h 5753325"/>
              <a:gd name="connsiteX81" fmla="*/ 2538773 w 6530408"/>
              <a:gd name="connsiteY81" fmla="*/ 5313397 h 5753325"/>
              <a:gd name="connsiteX82" fmla="*/ 2014500 w 6530408"/>
              <a:gd name="connsiteY82" fmla="*/ 5519744 h 5753325"/>
              <a:gd name="connsiteX83" fmla="*/ 1934391 w 6530408"/>
              <a:gd name="connsiteY83" fmla="*/ 5591335 h 5753325"/>
              <a:gd name="connsiteX84" fmla="*/ 1892550 w 6530408"/>
              <a:gd name="connsiteY84" fmla="*/ 5649708 h 5753325"/>
              <a:gd name="connsiteX85" fmla="*/ 1854769 w 6530408"/>
              <a:gd name="connsiteY85" fmla="*/ 5647691 h 5753325"/>
              <a:gd name="connsiteX86" fmla="*/ 1809461 w 6530408"/>
              <a:gd name="connsiteY86" fmla="*/ 5648628 h 5753325"/>
              <a:gd name="connsiteX87" fmla="*/ 1745150 w 6530408"/>
              <a:gd name="connsiteY87" fmla="*/ 5693879 h 5753325"/>
              <a:gd name="connsiteX88" fmla="*/ 1713375 w 6530408"/>
              <a:gd name="connsiteY88" fmla="*/ 5684672 h 5753325"/>
              <a:gd name="connsiteX89" fmla="*/ 1707808 w 6530408"/>
              <a:gd name="connsiteY89" fmla="*/ 5682611 h 5753325"/>
              <a:gd name="connsiteX90" fmla="*/ 1679313 w 6530408"/>
              <a:gd name="connsiteY90" fmla="*/ 5672360 h 5753325"/>
              <a:gd name="connsiteX91" fmla="*/ 1646933 w 6530408"/>
              <a:gd name="connsiteY91" fmla="*/ 5666227 h 5753325"/>
              <a:gd name="connsiteX92" fmla="*/ 1610055 w 6530408"/>
              <a:gd name="connsiteY92" fmla="*/ 5673643 h 5753325"/>
              <a:gd name="connsiteX93" fmla="*/ 1437641 w 6530408"/>
              <a:gd name="connsiteY93" fmla="*/ 5723266 h 5753325"/>
              <a:gd name="connsiteX94" fmla="*/ 1332869 w 6530408"/>
              <a:gd name="connsiteY94" fmla="*/ 5744752 h 5753325"/>
              <a:gd name="connsiteX95" fmla="*/ 1290525 w 6530408"/>
              <a:gd name="connsiteY95" fmla="*/ 5740036 h 5753325"/>
              <a:gd name="connsiteX96" fmla="*/ 1233107 w 6530408"/>
              <a:gd name="connsiteY96" fmla="*/ 5742106 h 5753325"/>
              <a:gd name="connsiteX97" fmla="*/ 1214532 w 6530408"/>
              <a:gd name="connsiteY97" fmla="*/ 5753325 h 5753325"/>
              <a:gd name="connsiteX98" fmla="*/ 1199955 w 6530408"/>
              <a:gd name="connsiteY98" fmla="*/ 5744831 h 5753325"/>
              <a:gd name="connsiteX99" fmla="*/ 1162337 w 6530408"/>
              <a:gd name="connsiteY99" fmla="*/ 5738048 h 5753325"/>
              <a:gd name="connsiteX100" fmla="*/ 1053457 w 6530408"/>
              <a:gd name="connsiteY100" fmla="*/ 5688676 h 5753325"/>
              <a:gd name="connsiteX101" fmla="*/ 1025798 w 6530408"/>
              <a:gd name="connsiteY101" fmla="*/ 5673166 h 5753325"/>
              <a:gd name="connsiteX102" fmla="*/ 947900 w 6530408"/>
              <a:gd name="connsiteY102" fmla="*/ 5657848 h 5753325"/>
              <a:gd name="connsiteX103" fmla="*/ 815627 w 6530408"/>
              <a:gd name="connsiteY103" fmla="*/ 5642557 h 5753325"/>
              <a:gd name="connsiteX104" fmla="*/ 788251 w 6530408"/>
              <a:gd name="connsiteY104" fmla="*/ 5637065 h 5753325"/>
              <a:gd name="connsiteX105" fmla="*/ 767822 w 6530408"/>
              <a:gd name="connsiteY105" fmla="*/ 5623450 h 5753325"/>
              <a:gd name="connsiteX106" fmla="*/ 765791 w 6530408"/>
              <a:gd name="connsiteY106" fmla="*/ 5612539 h 5753325"/>
              <a:gd name="connsiteX107" fmla="*/ 751230 w 6530408"/>
              <a:gd name="connsiteY107" fmla="*/ 5608092 h 5753325"/>
              <a:gd name="connsiteX108" fmla="*/ 748008 w 6530408"/>
              <a:gd name="connsiteY108" fmla="*/ 5605052 h 5753325"/>
              <a:gd name="connsiteX109" fmla="*/ 728871 w 6530408"/>
              <a:gd name="connsiteY109" fmla="*/ 5589469 h 5753325"/>
              <a:gd name="connsiteX110" fmla="*/ 671898 w 6530408"/>
              <a:gd name="connsiteY110" fmla="*/ 5602363 h 5753325"/>
              <a:gd name="connsiteX111" fmla="*/ 615065 w 6530408"/>
              <a:gd name="connsiteY111" fmla="*/ 5580257 h 5753325"/>
              <a:gd name="connsiteX112" fmla="*/ 355785 w 6530408"/>
              <a:gd name="connsiteY112" fmla="*/ 5514383 h 5753325"/>
              <a:gd name="connsiteX113" fmla="*/ 102269 w 6530408"/>
              <a:gd name="connsiteY113" fmla="*/ 5524347 h 5753325"/>
              <a:gd name="connsiteX114" fmla="*/ 13160 w 6530408"/>
              <a:gd name="connsiteY114" fmla="*/ 5514159 h 5753325"/>
              <a:gd name="connsiteX115" fmla="*/ 0 w 6530408"/>
              <a:gd name="connsiteY115" fmla="*/ 5511735 h 5753325"/>
              <a:gd name="connsiteX116" fmla="*/ 0 w 6530408"/>
              <a:gd name="connsiteY116" fmla="*/ 0 h 5753325"/>
              <a:gd name="connsiteX0" fmla="*/ 0 w 6506836"/>
              <a:gd name="connsiteY0" fmla="*/ 0 h 5753325"/>
              <a:gd name="connsiteX1" fmla="*/ 6438980 w 6506836"/>
              <a:gd name="connsiteY1" fmla="*/ 0 h 5753325"/>
              <a:gd name="connsiteX2" fmla="*/ 6439047 w 6506836"/>
              <a:gd name="connsiteY2" fmla="*/ 147 h 5753325"/>
              <a:gd name="connsiteX3" fmla="*/ 6443456 w 6506836"/>
              <a:gd name="connsiteY3" fmla="*/ 130105 h 5753325"/>
              <a:gd name="connsiteX4" fmla="*/ 6447632 w 6506836"/>
              <a:gd name="connsiteY4" fmla="*/ 170016 h 5753325"/>
              <a:gd name="connsiteX5" fmla="*/ 6465936 w 6506836"/>
              <a:gd name="connsiteY5" fmla="*/ 274847 h 5753325"/>
              <a:gd name="connsiteX6" fmla="*/ 6506836 w 6506836"/>
              <a:gd name="connsiteY6" fmla="*/ 331778 h 5753325"/>
              <a:gd name="connsiteX7" fmla="*/ 6488360 w 6506836"/>
              <a:gd name="connsiteY7" fmla="*/ 535865 h 5753325"/>
              <a:gd name="connsiteX8" fmla="*/ 6492864 w 6506836"/>
              <a:gd name="connsiteY8" fmla="*/ 615799 h 5753325"/>
              <a:gd name="connsiteX9" fmla="*/ 6459988 w 6506836"/>
              <a:gd name="connsiteY9" fmla="*/ 707628 h 5753325"/>
              <a:gd name="connsiteX10" fmla="*/ 6453989 w 6506836"/>
              <a:gd name="connsiteY10" fmla="*/ 711876 h 5753325"/>
              <a:gd name="connsiteX11" fmla="*/ 6453209 w 6506836"/>
              <a:gd name="connsiteY11" fmla="*/ 719127 h 5753325"/>
              <a:gd name="connsiteX12" fmla="*/ 6457662 w 6506836"/>
              <a:gd name="connsiteY12" fmla="*/ 723331 h 5753325"/>
              <a:gd name="connsiteX13" fmla="*/ 6447445 w 6506836"/>
              <a:gd name="connsiteY13" fmla="*/ 780003 h 5753325"/>
              <a:gd name="connsiteX14" fmla="*/ 6426552 w 6506836"/>
              <a:gd name="connsiteY14" fmla="*/ 845805 h 5753325"/>
              <a:gd name="connsiteX15" fmla="*/ 6434072 w 6506836"/>
              <a:gd name="connsiteY15" fmla="*/ 910733 h 5753325"/>
              <a:gd name="connsiteX16" fmla="*/ 6432570 w 6506836"/>
              <a:gd name="connsiteY16" fmla="*/ 983394 h 5753325"/>
              <a:gd name="connsiteX17" fmla="*/ 6431878 w 6506836"/>
              <a:gd name="connsiteY17" fmla="*/ 1026728 h 5753325"/>
              <a:gd name="connsiteX18" fmla="*/ 6414269 w 6506836"/>
              <a:gd name="connsiteY18" fmla="*/ 1151111 h 5753325"/>
              <a:gd name="connsiteX19" fmla="*/ 6371722 w 6506836"/>
              <a:gd name="connsiteY19" fmla="*/ 1318080 h 5753325"/>
              <a:gd name="connsiteX20" fmla="*/ 6356023 w 6506836"/>
              <a:gd name="connsiteY20" fmla="*/ 1356227 h 5753325"/>
              <a:gd name="connsiteX21" fmla="*/ 6356157 w 6506836"/>
              <a:gd name="connsiteY21" fmla="*/ 1361967 h 5753325"/>
              <a:gd name="connsiteX22" fmla="*/ 6350613 w 6506836"/>
              <a:gd name="connsiteY22" fmla="*/ 1393569 h 5753325"/>
              <a:gd name="connsiteX23" fmla="*/ 6357062 w 6506836"/>
              <a:gd name="connsiteY23" fmla="*/ 1444071 h 5753325"/>
              <a:gd name="connsiteX24" fmla="*/ 6364832 w 6506836"/>
              <a:gd name="connsiteY24" fmla="*/ 1478763 h 5753325"/>
              <a:gd name="connsiteX25" fmla="*/ 6369745 w 6506836"/>
              <a:gd name="connsiteY25" fmla="*/ 1495680 h 5753325"/>
              <a:gd name="connsiteX26" fmla="*/ 6370898 w 6506836"/>
              <a:gd name="connsiteY26" fmla="*/ 1513331 h 5753325"/>
              <a:gd name="connsiteX27" fmla="*/ 6368801 w 6506836"/>
              <a:gd name="connsiteY27" fmla="*/ 1527414 h 5753325"/>
              <a:gd name="connsiteX28" fmla="*/ 6359177 w 6506836"/>
              <a:gd name="connsiteY28" fmla="*/ 1639513 h 5753325"/>
              <a:gd name="connsiteX29" fmla="*/ 6299489 w 6506836"/>
              <a:gd name="connsiteY29" fmla="*/ 1784860 h 5753325"/>
              <a:gd name="connsiteX30" fmla="*/ 6267878 w 6506836"/>
              <a:gd name="connsiteY30" fmla="*/ 1858572 h 5753325"/>
              <a:gd name="connsiteX31" fmla="*/ 6251146 w 6506836"/>
              <a:gd name="connsiteY31" fmla="*/ 1926167 h 5753325"/>
              <a:gd name="connsiteX32" fmla="*/ 6210686 w 6506836"/>
              <a:gd name="connsiteY32" fmla="*/ 2014834 h 5753325"/>
              <a:gd name="connsiteX33" fmla="*/ 6106652 w 6506836"/>
              <a:gd name="connsiteY33" fmla="*/ 2150572 h 5753325"/>
              <a:gd name="connsiteX34" fmla="*/ 6097813 w 6506836"/>
              <a:gd name="connsiteY34" fmla="*/ 2172208 h 5753325"/>
              <a:gd name="connsiteX35" fmla="*/ 6095990 w 6506836"/>
              <a:gd name="connsiteY35" fmla="*/ 2181185 h 5753325"/>
              <a:gd name="connsiteX36" fmla="*/ 6090126 w 6506836"/>
              <a:gd name="connsiteY36" fmla="*/ 2192533 h 5753325"/>
              <a:gd name="connsiteX37" fmla="*/ 6089503 w 6506836"/>
              <a:gd name="connsiteY37" fmla="*/ 2192543 h 5753325"/>
              <a:gd name="connsiteX38" fmla="*/ 6084946 w 6506836"/>
              <a:gd name="connsiteY38" fmla="*/ 2203694 h 5753325"/>
              <a:gd name="connsiteX39" fmla="*/ 5987861 w 6506836"/>
              <a:gd name="connsiteY39" fmla="*/ 2304868 h 5753325"/>
              <a:gd name="connsiteX40" fmla="*/ 5973439 w 6506836"/>
              <a:gd name="connsiteY40" fmla="*/ 2385635 h 5753325"/>
              <a:gd name="connsiteX41" fmla="*/ 5916727 w 6506836"/>
              <a:gd name="connsiteY41" fmla="*/ 2458777 h 5753325"/>
              <a:gd name="connsiteX42" fmla="*/ 5856524 w 6506836"/>
              <a:gd name="connsiteY42" fmla="*/ 2583281 h 5753325"/>
              <a:gd name="connsiteX43" fmla="*/ 5838091 w 6506836"/>
              <a:gd name="connsiteY43" fmla="*/ 2753474 h 5753325"/>
              <a:gd name="connsiteX44" fmla="*/ 5777471 w 6506836"/>
              <a:gd name="connsiteY44" fmla="*/ 2901570 h 5753325"/>
              <a:gd name="connsiteX45" fmla="*/ 5723992 w 6506836"/>
              <a:gd name="connsiteY45" fmla="*/ 2998752 h 5753325"/>
              <a:gd name="connsiteX46" fmla="*/ 5557886 w 6506836"/>
              <a:gd name="connsiteY46" fmla="*/ 3329735 h 5753325"/>
              <a:gd name="connsiteX47" fmla="*/ 5471501 w 6506836"/>
              <a:gd name="connsiteY47" fmla="*/ 3462221 h 5753325"/>
              <a:gd name="connsiteX48" fmla="*/ 5465154 w 6506836"/>
              <a:gd name="connsiteY48" fmla="*/ 3541065 h 5753325"/>
              <a:gd name="connsiteX49" fmla="*/ 5437889 w 6506836"/>
              <a:gd name="connsiteY49" fmla="*/ 3559927 h 5753325"/>
              <a:gd name="connsiteX50" fmla="*/ 5432770 w 6506836"/>
              <a:gd name="connsiteY50" fmla="*/ 3562948 h 5753325"/>
              <a:gd name="connsiteX51" fmla="*/ 5406795 w 6506836"/>
              <a:gd name="connsiteY51" fmla="*/ 3578594 h 5753325"/>
              <a:gd name="connsiteX52" fmla="*/ 5381495 w 6506836"/>
              <a:gd name="connsiteY52" fmla="*/ 3599883 h 5753325"/>
              <a:gd name="connsiteX53" fmla="*/ 5363689 w 6506836"/>
              <a:gd name="connsiteY53" fmla="*/ 3633299 h 5753325"/>
              <a:gd name="connsiteX54" fmla="*/ 5291870 w 6506836"/>
              <a:gd name="connsiteY54" fmla="*/ 3799039 h 5753325"/>
              <a:gd name="connsiteX55" fmla="*/ 5241600 w 6506836"/>
              <a:gd name="connsiteY55" fmla="*/ 3894238 h 5753325"/>
              <a:gd name="connsiteX56" fmla="*/ 5211041 w 6506836"/>
              <a:gd name="connsiteY56" fmla="*/ 3924184 h 5753325"/>
              <a:gd name="connsiteX57" fmla="*/ 5176073 w 6506836"/>
              <a:gd name="connsiteY57" fmla="*/ 3970179 h 5753325"/>
              <a:gd name="connsiteX58" fmla="*/ 5172826 w 6506836"/>
              <a:gd name="connsiteY58" fmla="*/ 3991773 h 5753325"/>
              <a:gd name="connsiteX59" fmla="*/ 5157053 w 6506836"/>
              <a:gd name="connsiteY59" fmla="*/ 3997708 h 5753325"/>
              <a:gd name="connsiteX60" fmla="*/ 5127922 w 6506836"/>
              <a:gd name="connsiteY60" fmla="*/ 4022660 h 5753325"/>
              <a:gd name="connsiteX61" fmla="*/ 5020872 w 6506836"/>
              <a:gd name="connsiteY61" fmla="*/ 4075951 h 5753325"/>
              <a:gd name="connsiteX62" fmla="*/ 4991410 w 6506836"/>
              <a:gd name="connsiteY62" fmla="*/ 4087598 h 5753325"/>
              <a:gd name="connsiteX63" fmla="*/ 4930112 w 6506836"/>
              <a:gd name="connsiteY63" fmla="*/ 4138459 h 5753325"/>
              <a:gd name="connsiteX64" fmla="*/ 4834224 w 6506836"/>
              <a:gd name="connsiteY64" fmla="*/ 4231643 h 5753325"/>
              <a:gd name="connsiteX65" fmla="*/ 4812599 w 6506836"/>
              <a:gd name="connsiteY65" fmla="*/ 4249449 h 5753325"/>
              <a:gd name="connsiteX66" fmla="*/ 4789188 w 6506836"/>
              <a:gd name="connsiteY66" fmla="*/ 4256678 h 5753325"/>
              <a:gd name="connsiteX67" fmla="*/ 4779554 w 6506836"/>
              <a:gd name="connsiteY67" fmla="*/ 4251313 h 5753325"/>
              <a:gd name="connsiteX68" fmla="*/ 4766885 w 6506836"/>
              <a:gd name="connsiteY68" fmla="*/ 4259812 h 5753325"/>
              <a:gd name="connsiteX69" fmla="*/ 4762510 w 6506836"/>
              <a:gd name="connsiteY69" fmla="*/ 4260383 h 5753325"/>
              <a:gd name="connsiteX70" fmla="*/ 4738416 w 6506836"/>
              <a:gd name="connsiteY70" fmla="*/ 4265355 h 5753325"/>
              <a:gd name="connsiteX71" fmla="*/ 4712007 w 6506836"/>
              <a:gd name="connsiteY71" fmla="*/ 4317892 h 5753325"/>
              <a:gd name="connsiteX72" fmla="*/ 4658930 w 6506836"/>
              <a:gd name="connsiteY72" fmla="*/ 4348041 h 5753325"/>
              <a:gd name="connsiteX73" fmla="*/ 4443526 w 6506836"/>
              <a:gd name="connsiteY73" fmla="*/ 4507851 h 5753325"/>
              <a:gd name="connsiteX74" fmla="*/ 4289766 w 6506836"/>
              <a:gd name="connsiteY74" fmla="*/ 4711450 h 5753325"/>
              <a:gd name="connsiteX75" fmla="*/ 4150870 w 6506836"/>
              <a:gd name="connsiteY75" fmla="*/ 4818480 h 5753325"/>
              <a:gd name="connsiteX76" fmla="*/ 4006639 w 6506836"/>
              <a:gd name="connsiteY76" fmla="*/ 4933815 h 5753325"/>
              <a:gd name="connsiteX77" fmla="*/ 3298210 w 6506836"/>
              <a:gd name="connsiteY77" fmla="*/ 5070790 h 5753325"/>
              <a:gd name="connsiteX78" fmla="*/ 2947678 w 6506836"/>
              <a:gd name="connsiteY78" fmla="*/ 5117869 h 5753325"/>
              <a:gd name="connsiteX79" fmla="*/ 2822169 w 6506836"/>
              <a:gd name="connsiteY79" fmla="*/ 5129396 h 5753325"/>
              <a:gd name="connsiteX80" fmla="*/ 2538773 w 6506836"/>
              <a:gd name="connsiteY80" fmla="*/ 5313397 h 5753325"/>
              <a:gd name="connsiteX81" fmla="*/ 2014500 w 6506836"/>
              <a:gd name="connsiteY81" fmla="*/ 5519744 h 5753325"/>
              <a:gd name="connsiteX82" fmla="*/ 1934391 w 6506836"/>
              <a:gd name="connsiteY82" fmla="*/ 5591335 h 5753325"/>
              <a:gd name="connsiteX83" fmla="*/ 1892550 w 6506836"/>
              <a:gd name="connsiteY83" fmla="*/ 5649708 h 5753325"/>
              <a:gd name="connsiteX84" fmla="*/ 1854769 w 6506836"/>
              <a:gd name="connsiteY84" fmla="*/ 5647691 h 5753325"/>
              <a:gd name="connsiteX85" fmla="*/ 1809461 w 6506836"/>
              <a:gd name="connsiteY85" fmla="*/ 5648628 h 5753325"/>
              <a:gd name="connsiteX86" fmla="*/ 1745150 w 6506836"/>
              <a:gd name="connsiteY86" fmla="*/ 5693879 h 5753325"/>
              <a:gd name="connsiteX87" fmla="*/ 1713375 w 6506836"/>
              <a:gd name="connsiteY87" fmla="*/ 5684672 h 5753325"/>
              <a:gd name="connsiteX88" fmla="*/ 1707808 w 6506836"/>
              <a:gd name="connsiteY88" fmla="*/ 5682611 h 5753325"/>
              <a:gd name="connsiteX89" fmla="*/ 1679313 w 6506836"/>
              <a:gd name="connsiteY89" fmla="*/ 5672360 h 5753325"/>
              <a:gd name="connsiteX90" fmla="*/ 1646933 w 6506836"/>
              <a:gd name="connsiteY90" fmla="*/ 5666227 h 5753325"/>
              <a:gd name="connsiteX91" fmla="*/ 1610055 w 6506836"/>
              <a:gd name="connsiteY91" fmla="*/ 5673643 h 5753325"/>
              <a:gd name="connsiteX92" fmla="*/ 1437641 w 6506836"/>
              <a:gd name="connsiteY92" fmla="*/ 5723266 h 5753325"/>
              <a:gd name="connsiteX93" fmla="*/ 1332869 w 6506836"/>
              <a:gd name="connsiteY93" fmla="*/ 5744752 h 5753325"/>
              <a:gd name="connsiteX94" fmla="*/ 1290525 w 6506836"/>
              <a:gd name="connsiteY94" fmla="*/ 5740036 h 5753325"/>
              <a:gd name="connsiteX95" fmla="*/ 1233107 w 6506836"/>
              <a:gd name="connsiteY95" fmla="*/ 5742106 h 5753325"/>
              <a:gd name="connsiteX96" fmla="*/ 1214532 w 6506836"/>
              <a:gd name="connsiteY96" fmla="*/ 5753325 h 5753325"/>
              <a:gd name="connsiteX97" fmla="*/ 1199955 w 6506836"/>
              <a:gd name="connsiteY97" fmla="*/ 5744831 h 5753325"/>
              <a:gd name="connsiteX98" fmla="*/ 1162337 w 6506836"/>
              <a:gd name="connsiteY98" fmla="*/ 5738048 h 5753325"/>
              <a:gd name="connsiteX99" fmla="*/ 1053457 w 6506836"/>
              <a:gd name="connsiteY99" fmla="*/ 5688676 h 5753325"/>
              <a:gd name="connsiteX100" fmla="*/ 1025798 w 6506836"/>
              <a:gd name="connsiteY100" fmla="*/ 5673166 h 5753325"/>
              <a:gd name="connsiteX101" fmla="*/ 947900 w 6506836"/>
              <a:gd name="connsiteY101" fmla="*/ 5657848 h 5753325"/>
              <a:gd name="connsiteX102" fmla="*/ 815627 w 6506836"/>
              <a:gd name="connsiteY102" fmla="*/ 5642557 h 5753325"/>
              <a:gd name="connsiteX103" fmla="*/ 788251 w 6506836"/>
              <a:gd name="connsiteY103" fmla="*/ 5637065 h 5753325"/>
              <a:gd name="connsiteX104" fmla="*/ 767822 w 6506836"/>
              <a:gd name="connsiteY104" fmla="*/ 5623450 h 5753325"/>
              <a:gd name="connsiteX105" fmla="*/ 765791 w 6506836"/>
              <a:gd name="connsiteY105" fmla="*/ 5612539 h 5753325"/>
              <a:gd name="connsiteX106" fmla="*/ 751230 w 6506836"/>
              <a:gd name="connsiteY106" fmla="*/ 5608092 h 5753325"/>
              <a:gd name="connsiteX107" fmla="*/ 748008 w 6506836"/>
              <a:gd name="connsiteY107" fmla="*/ 5605052 h 5753325"/>
              <a:gd name="connsiteX108" fmla="*/ 728871 w 6506836"/>
              <a:gd name="connsiteY108" fmla="*/ 5589469 h 5753325"/>
              <a:gd name="connsiteX109" fmla="*/ 671898 w 6506836"/>
              <a:gd name="connsiteY109" fmla="*/ 5602363 h 5753325"/>
              <a:gd name="connsiteX110" fmla="*/ 615065 w 6506836"/>
              <a:gd name="connsiteY110" fmla="*/ 5580257 h 5753325"/>
              <a:gd name="connsiteX111" fmla="*/ 355785 w 6506836"/>
              <a:gd name="connsiteY111" fmla="*/ 5514383 h 5753325"/>
              <a:gd name="connsiteX112" fmla="*/ 102269 w 6506836"/>
              <a:gd name="connsiteY112" fmla="*/ 5524347 h 5753325"/>
              <a:gd name="connsiteX113" fmla="*/ 13160 w 6506836"/>
              <a:gd name="connsiteY113" fmla="*/ 5514159 h 5753325"/>
              <a:gd name="connsiteX114" fmla="*/ 0 w 6506836"/>
              <a:gd name="connsiteY114" fmla="*/ 5511735 h 5753325"/>
              <a:gd name="connsiteX115" fmla="*/ 0 w 6506836"/>
              <a:gd name="connsiteY115"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465936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375685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62955"/>
              <a:gd name="connsiteY0" fmla="*/ 0 h 5753325"/>
              <a:gd name="connsiteX1" fmla="*/ 6438980 w 6462955"/>
              <a:gd name="connsiteY1" fmla="*/ 0 h 5753325"/>
              <a:gd name="connsiteX2" fmla="*/ 6439047 w 6462955"/>
              <a:gd name="connsiteY2" fmla="*/ 147 h 5753325"/>
              <a:gd name="connsiteX3" fmla="*/ 6443456 w 6462955"/>
              <a:gd name="connsiteY3" fmla="*/ 130105 h 5753325"/>
              <a:gd name="connsiteX4" fmla="*/ 6447632 w 6462955"/>
              <a:gd name="connsiteY4" fmla="*/ 170016 h 5753325"/>
              <a:gd name="connsiteX5" fmla="*/ 6396598 w 6462955"/>
              <a:gd name="connsiteY5" fmla="*/ 274847 h 5753325"/>
              <a:gd name="connsiteX6" fmla="*/ 6375685 w 6462955"/>
              <a:gd name="connsiteY6" fmla="*/ 535865 h 5753325"/>
              <a:gd name="connsiteX7" fmla="*/ 6354187 w 6462955"/>
              <a:gd name="connsiteY7" fmla="*/ 615799 h 5753325"/>
              <a:gd name="connsiteX8" fmla="*/ 6459988 w 6462955"/>
              <a:gd name="connsiteY8" fmla="*/ 707628 h 5753325"/>
              <a:gd name="connsiteX9" fmla="*/ 6453989 w 6462955"/>
              <a:gd name="connsiteY9" fmla="*/ 711876 h 5753325"/>
              <a:gd name="connsiteX10" fmla="*/ 6453209 w 6462955"/>
              <a:gd name="connsiteY10" fmla="*/ 719127 h 5753325"/>
              <a:gd name="connsiteX11" fmla="*/ 6457662 w 6462955"/>
              <a:gd name="connsiteY11" fmla="*/ 723331 h 5753325"/>
              <a:gd name="connsiteX12" fmla="*/ 6447445 w 6462955"/>
              <a:gd name="connsiteY12" fmla="*/ 780003 h 5753325"/>
              <a:gd name="connsiteX13" fmla="*/ 6426552 w 6462955"/>
              <a:gd name="connsiteY13" fmla="*/ 845805 h 5753325"/>
              <a:gd name="connsiteX14" fmla="*/ 6434072 w 6462955"/>
              <a:gd name="connsiteY14" fmla="*/ 910733 h 5753325"/>
              <a:gd name="connsiteX15" fmla="*/ 6432570 w 6462955"/>
              <a:gd name="connsiteY15" fmla="*/ 983394 h 5753325"/>
              <a:gd name="connsiteX16" fmla="*/ 6431878 w 6462955"/>
              <a:gd name="connsiteY16" fmla="*/ 1026728 h 5753325"/>
              <a:gd name="connsiteX17" fmla="*/ 6414269 w 6462955"/>
              <a:gd name="connsiteY17" fmla="*/ 1151111 h 5753325"/>
              <a:gd name="connsiteX18" fmla="*/ 6371722 w 6462955"/>
              <a:gd name="connsiteY18" fmla="*/ 1318080 h 5753325"/>
              <a:gd name="connsiteX19" fmla="*/ 6356023 w 6462955"/>
              <a:gd name="connsiteY19" fmla="*/ 1356227 h 5753325"/>
              <a:gd name="connsiteX20" fmla="*/ 6356157 w 6462955"/>
              <a:gd name="connsiteY20" fmla="*/ 1361967 h 5753325"/>
              <a:gd name="connsiteX21" fmla="*/ 6350613 w 6462955"/>
              <a:gd name="connsiteY21" fmla="*/ 1393569 h 5753325"/>
              <a:gd name="connsiteX22" fmla="*/ 6357062 w 6462955"/>
              <a:gd name="connsiteY22" fmla="*/ 1444071 h 5753325"/>
              <a:gd name="connsiteX23" fmla="*/ 6364832 w 6462955"/>
              <a:gd name="connsiteY23" fmla="*/ 1478763 h 5753325"/>
              <a:gd name="connsiteX24" fmla="*/ 6369745 w 6462955"/>
              <a:gd name="connsiteY24" fmla="*/ 1495680 h 5753325"/>
              <a:gd name="connsiteX25" fmla="*/ 6370898 w 6462955"/>
              <a:gd name="connsiteY25" fmla="*/ 1513331 h 5753325"/>
              <a:gd name="connsiteX26" fmla="*/ 6368801 w 6462955"/>
              <a:gd name="connsiteY26" fmla="*/ 1527414 h 5753325"/>
              <a:gd name="connsiteX27" fmla="*/ 6359177 w 6462955"/>
              <a:gd name="connsiteY27" fmla="*/ 1639513 h 5753325"/>
              <a:gd name="connsiteX28" fmla="*/ 6299489 w 6462955"/>
              <a:gd name="connsiteY28" fmla="*/ 1784860 h 5753325"/>
              <a:gd name="connsiteX29" fmla="*/ 6267878 w 6462955"/>
              <a:gd name="connsiteY29" fmla="*/ 1858572 h 5753325"/>
              <a:gd name="connsiteX30" fmla="*/ 6251146 w 6462955"/>
              <a:gd name="connsiteY30" fmla="*/ 1926167 h 5753325"/>
              <a:gd name="connsiteX31" fmla="*/ 6210686 w 6462955"/>
              <a:gd name="connsiteY31" fmla="*/ 2014834 h 5753325"/>
              <a:gd name="connsiteX32" fmla="*/ 6106652 w 6462955"/>
              <a:gd name="connsiteY32" fmla="*/ 2150572 h 5753325"/>
              <a:gd name="connsiteX33" fmla="*/ 6097813 w 6462955"/>
              <a:gd name="connsiteY33" fmla="*/ 2172208 h 5753325"/>
              <a:gd name="connsiteX34" fmla="*/ 6095990 w 6462955"/>
              <a:gd name="connsiteY34" fmla="*/ 2181185 h 5753325"/>
              <a:gd name="connsiteX35" fmla="*/ 6090126 w 6462955"/>
              <a:gd name="connsiteY35" fmla="*/ 2192533 h 5753325"/>
              <a:gd name="connsiteX36" fmla="*/ 6089503 w 6462955"/>
              <a:gd name="connsiteY36" fmla="*/ 2192543 h 5753325"/>
              <a:gd name="connsiteX37" fmla="*/ 6084946 w 6462955"/>
              <a:gd name="connsiteY37" fmla="*/ 2203694 h 5753325"/>
              <a:gd name="connsiteX38" fmla="*/ 5987861 w 6462955"/>
              <a:gd name="connsiteY38" fmla="*/ 2304868 h 5753325"/>
              <a:gd name="connsiteX39" fmla="*/ 5973439 w 6462955"/>
              <a:gd name="connsiteY39" fmla="*/ 2385635 h 5753325"/>
              <a:gd name="connsiteX40" fmla="*/ 5916727 w 6462955"/>
              <a:gd name="connsiteY40" fmla="*/ 2458777 h 5753325"/>
              <a:gd name="connsiteX41" fmla="*/ 5856524 w 6462955"/>
              <a:gd name="connsiteY41" fmla="*/ 2583281 h 5753325"/>
              <a:gd name="connsiteX42" fmla="*/ 5838091 w 6462955"/>
              <a:gd name="connsiteY42" fmla="*/ 2753474 h 5753325"/>
              <a:gd name="connsiteX43" fmla="*/ 5777471 w 6462955"/>
              <a:gd name="connsiteY43" fmla="*/ 2901570 h 5753325"/>
              <a:gd name="connsiteX44" fmla="*/ 5723992 w 6462955"/>
              <a:gd name="connsiteY44" fmla="*/ 2998752 h 5753325"/>
              <a:gd name="connsiteX45" fmla="*/ 5557886 w 6462955"/>
              <a:gd name="connsiteY45" fmla="*/ 3329735 h 5753325"/>
              <a:gd name="connsiteX46" fmla="*/ 5471501 w 6462955"/>
              <a:gd name="connsiteY46" fmla="*/ 3462221 h 5753325"/>
              <a:gd name="connsiteX47" fmla="*/ 5465154 w 6462955"/>
              <a:gd name="connsiteY47" fmla="*/ 3541065 h 5753325"/>
              <a:gd name="connsiteX48" fmla="*/ 5437889 w 6462955"/>
              <a:gd name="connsiteY48" fmla="*/ 3559927 h 5753325"/>
              <a:gd name="connsiteX49" fmla="*/ 5432770 w 6462955"/>
              <a:gd name="connsiteY49" fmla="*/ 3562948 h 5753325"/>
              <a:gd name="connsiteX50" fmla="*/ 5406795 w 6462955"/>
              <a:gd name="connsiteY50" fmla="*/ 3578594 h 5753325"/>
              <a:gd name="connsiteX51" fmla="*/ 5381495 w 6462955"/>
              <a:gd name="connsiteY51" fmla="*/ 3599883 h 5753325"/>
              <a:gd name="connsiteX52" fmla="*/ 5363689 w 6462955"/>
              <a:gd name="connsiteY52" fmla="*/ 3633299 h 5753325"/>
              <a:gd name="connsiteX53" fmla="*/ 5291870 w 6462955"/>
              <a:gd name="connsiteY53" fmla="*/ 3799039 h 5753325"/>
              <a:gd name="connsiteX54" fmla="*/ 5241600 w 6462955"/>
              <a:gd name="connsiteY54" fmla="*/ 3894238 h 5753325"/>
              <a:gd name="connsiteX55" fmla="*/ 5211041 w 6462955"/>
              <a:gd name="connsiteY55" fmla="*/ 3924184 h 5753325"/>
              <a:gd name="connsiteX56" fmla="*/ 5176073 w 6462955"/>
              <a:gd name="connsiteY56" fmla="*/ 3970179 h 5753325"/>
              <a:gd name="connsiteX57" fmla="*/ 5172826 w 6462955"/>
              <a:gd name="connsiteY57" fmla="*/ 3991773 h 5753325"/>
              <a:gd name="connsiteX58" fmla="*/ 5157053 w 6462955"/>
              <a:gd name="connsiteY58" fmla="*/ 3997708 h 5753325"/>
              <a:gd name="connsiteX59" fmla="*/ 5127922 w 6462955"/>
              <a:gd name="connsiteY59" fmla="*/ 4022660 h 5753325"/>
              <a:gd name="connsiteX60" fmla="*/ 5020872 w 6462955"/>
              <a:gd name="connsiteY60" fmla="*/ 4075951 h 5753325"/>
              <a:gd name="connsiteX61" fmla="*/ 4991410 w 6462955"/>
              <a:gd name="connsiteY61" fmla="*/ 4087598 h 5753325"/>
              <a:gd name="connsiteX62" fmla="*/ 4930112 w 6462955"/>
              <a:gd name="connsiteY62" fmla="*/ 4138459 h 5753325"/>
              <a:gd name="connsiteX63" fmla="*/ 4834224 w 6462955"/>
              <a:gd name="connsiteY63" fmla="*/ 4231643 h 5753325"/>
              <a:gd name="connsiteX64" fmla="*/ 4812599 w 6462955"/>
              <a:gd name="connsiteY64" fmla="*/ 4249449 h 5753325"/>
              <a:gd name="connsiteX65" fmla="*/ 4789188 w 6462955"/>
              <a:gd name="connsiteY65" fmla="*/ 4256678 h 5753325"/>
              <a:gd name="connsiteX66" fmla="*/ 4779554 w 6462955"/>
              <a:gd name="connsiteY66" fmla="*/ 4251313 h 5753325"/>
              <a:gd name="connsiteX67" fmla="*/ 4766885 w 6462955"/>
              <a:gd name="connsiteY67" fmla="*/ 4259812 h 5753325"/>
              <a:gd name="connsiteX68" fmla="*/ 4762510 w 6462955"/>
              <a:gd name="connsiteY68" fmla="*/ 4260383 h 5753325"/>
              <a:gd name="connsiteX69" fmla="*/ 4738416 w 6462955"/>
              <a:gd name="connsiteY69" fmla="*/ 4265355 h 5753325"/>
              <a:gd name="connsiteX70" fmla="*/ 4712007 w 6462955"/>
              <a:gd name="connsiteY70" fmla="*/ 4317892 h 5753325"/>
              <a:gd name="connsiteX71" fmla="*/ 4658930 w 6462955"/>
              <a:gd name="connsiteY71" fmla="*/ 4348041 h 5753325"/>
              <a:gd name="connsiteX72" fmla="*/ 4443526 w 6462955"/>
              <a:gd name="connsiteY72" fmla="*/ 4507851 h 5753325"/>
              <a:gd name="connsiteX73" fmla="*/ 4289766 w 6462955"/>
              <a:gd name="connsiteY73" fmla="*/ 4711450 h 5753325"/>
              <a:gd name="connsiteX74" fmla="*/ 4150870 w 6462955"/>
              <a:gd name="connsiteY74" fmla="*/ 4818480 h 5753325"/>
              <a:gd name="connsiteX75" fmla="*/ 4006639 w 6462955"/>
              <a:gd name="connsiteY75" fmla="*/ 4933815 h 5753325"/>
              <a:gd name="connsiteX76" fmla="*/ 3298210 w 6462955"/>
              <a:gd name="connsiteY76" fmla="*/ 5070790 h 5753325"/>
              <a:gd name="connsiteX77" fmla="*/ 2947678 w 6462955"/>
              <a:gd name="connsiteY77" fmla="*/ 5117869 h 5753325"/>
              <a:gd name="connsiteX78" fmla="*/ 2822169 w 6462955"/>
              <a:gd name="connsiteY78" fmla="*/ 5129396 h 5753325"/>
              <a:gd name="connsiteX79" fmla="*/ 2538773 w 6462955"/>
              <a:gd name="connsiteY79" fmla="*/ 5313397 h 5753325"/>
              <a:gd name="connsiteX80" fmla="*/ 2014500 w 6462955"/>
              <a:gd name="connsiteY80" fmla="*/ 5519744 h 5753325"/>
              <a:gd name="connsiteX81" fmla="*/ 1934391 w 6462955"/>
              <a:gd name="connsiteY81" fmla="*/ 5591335 h 5753325"/>
              <a:gd name="connsiteX82" fmla="*/ 1892550 w 6462955"/>
              <a:gd name="connsiteY82" fmla="*/ 5649708 h 5753325"/>
              <a:gd name="connsiteX83" fmla="*/ 1854769 w 6462955"/>
              <a:gd name="connsiteY83" fmla="*/ 5647691 h 5753325"/>
              <a:gd name="connsiteX84" fmla="*/ 1809461 w 6462955"/>
              <a:gd name="connsiteY84" fmla="*/ 5648628 h 5753325"/>
              <a:gd name="connsiteX85" fmla="*/ 1745150 w 6462955"/>
              <a:gd name="connsiteY85" fmla="*/ 5693879 h 5753325"/>
              <a:gd name="connsiteX86" fmla="*/ 1713375 w 6462955"/>
              <a:gd name="connsiteY86" fmla="*/ 5684672 h 5753325"/>
              <a:gd name="connsiteX87" fmla="*/ 1707808 w 6462955"/>
              <a:gd name="connsiteY87" fmla="*/ 5682611 h 5753325"/>
              <a:gd name="connsiteX88" fmla="*/ 1679313 w 6462955"/>
              <a:gd name="connsiteY88" fmla="*/ 5672360 h 5753325"/>
              <a:gd name="connsiteX89" fmla="*/ 1646933 w 6462955"/>
              <a:gd name="connsiteY89" fmla="*/ 5666227 h 5753325"/>
              <a:gd name="connsiteX90" fmla="*/ 1610055 w 6462955"/>
              <a:gd name="connsiteY90" fmla="*/ 5673643 h 5753325"/>
              <a:gd name="connsiteX91" fmla="*/ 1437641 w 6462955"/>
              <a:gd name="connsiteY91" fmla="*/ 5723266 h 5753325"/>
              <a:gd name="connsiteX92" fmla="*/ 1332869 w 6462955"/>
              <a:gd name="connsiteY92" fmla="*/ 5744752 h 5753325"/>
              <a:gd name="connsiteX93" fmla="*/ 1290525 w 6462955"/>
              <a:gd name="connsiteY93" fmla="*/ 5740036 h 5753325"/>
              <a:gd name="connsiteX94" fmla="*/ 1233107 w 6462955"/>
              <a:gd name="connsiteY94" fmla="*/ 5742106 h 5753325"/>
              <a:gd name="connsiteX95" fmla="*/ 1214532 w 6462955"/>
              <a:gd name="connsiteY95" fmla="*/ 5753325 h 5753325"/>
              <a:gd name="connsiteX96" fmla="*/ 1199955 w 6462955"/>
              <a:gd name="connsiteY96" fmla="*/ 5744831 h 5753325"/>
              <a:gd name="connsiteX97" fmla="*/ 1162337 w 6462955"/>
              <a:gd name="connsiteY97" fmla="*/ 5738048 h 5753325"/>
              <a:gd name="connsiteX98" fmla="*/ 1053457 w 6462955"/>
              <a:gd name="connsiteY98" fmla="*/ 5688676 h 5753325"/>
              <a:gd name="connsiteX99" fmla="*/ 1025798 w 6462955"/>
              <a:gd name="connsiteY99" fmla="*/ 5673166 h 5753325"/>
              <a:gd name="connsiteX100" fmla="*/ 947900 w 6462955"/>
              <a:gd name="connsiteY100" fmla="*/ 5657848 h 5753325"/>
              <a:gd name="connsiteX101" fmla="*/ 815627 w 6462955"/>
              <a:gd name="connsiteY101" fmla="*/ 5642557 h 5753325"/>
              <a:gd name="connsiteX102" fmla="*/ 788251 w 6462955"/>
              <a:gd name="connsiteY102" fmla="*/ 5637065 h 5753325"/>
              <a:gd name="connsiteX103" fmla="*/ 767822 w 6462955"/>
              <a:gd name="connsiteY103" fmla="*/ 5623450 h 5753325"/>
              <a:gd name="connsiteX104" fmla="*/ 765791 w 6462955"/>
              <a:gd name="connsiteY104" fmla="*/ 5612539 h 5753325"/>
              <a:gd name="connsiteX105" fmla="*/ 751230 w 6462955"/>
              <a:gd name="connsiteY105" fmla="*/ 5608092 h 5753325"/>
              <a:gd name="connsiteX106" fmla="*/ 748008 w 6462955"/>
              <a:gd name="connsiteY106" fmla="*/ 5605052 h 5753325"/>
              <a:gd name="connsiteX107" fmla="*/ 728871 w 6462955"/>
              <a:gd name="connsiteY107" fmla="*/ 5589469 h 5753325"/>
              <a:gd name="connsiteX108" fmla="*/ 671898 w 6462955"/>
              <a:gd name="connsiteY108" fmla="*/ 5602363 h 5753325"/>
              <a:gd name="connsiteX109" fmla="*/ 615065 w 6462955"/>
              <a:gd name="connsiteY109" fmla="*/ 5580257 h 5753325"/>
              <a:gd name="connsiteX110" fmla="*/ 355785 w 6462955"/>
              <a:gd name="connsiteY110" fmla="*/ 5514383 h 5753325"/>
              <a:gd name="connsiteX111" fmla="*/ 102269 w 6462955"/>
              <a:gd name="connsiteY111" fmla="*/ 5524347 h 5753325"/>
              <a:gd name="connsiteX112" fmla="*/ 13160 w 6462955"/>
              <a:gd name="connsiteY112" fmla="*/ 5514159 h 5753325"/>
              <a:gd name="connsiteX113" fmla="*/ 0 w 6462955"/>
              <a:gd name="connsiteY113" fmla="*/ 5511735 h 5753325"/>
              <a:gd name="connsiteX114" fmla="*/ 0 w 6462955"/>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453209 w 6459988"/>
              <a:gd name="connsiteY10" fmla="*/ 719127 h 5753325"/>
              <a:gd name="connsiteX11" fmla="*/ 6344988 w 6459988"/>
              <a:gd name="connsiteY11" fmla="*/ 697330 h 5753325"/>
              <a:gd name="connsiteX12" fmla="*/ 6447445 w 6459988"/>
              <a:gd name="connsiteY12" fmla="*/ 780003 h 5753325"/>
              <a:gd name="connsiteX13" fmla="*/ 6426552 w 6459988"/>
              <a:gd name="connsiteY13" fmla="*/ 845805 h 5753325"/>
              <a:gd name="connsiteX14" fmla="*/ 6434072 w 6459988"/>
              <a:gd name="connsiteY14" fmla="*/ 910733 h 5753325"/>
              <a:gd name="connsiteX15" fmla="*/ 6432570 w 6459988"/>
              <a:gd name="connsiteY15" fmla="*/ 983394 h 5753325"/>
              <a:gd name="connsiteX16" fmla="*/ 6431878 w 6459988"/>
              <a:gd name="connsiteY16" fmla="*/ 1026728 h 5753325"/>
              <a:gd name="connsiteX17" fmla="*/ 6414269 w 6459988"/>
              <a:gd name="connsiteY17" fmla="*/ 1151111 h 5753325"/>
              <a:gd name="connsiteX18" fmla="*/ 6371722 w 6459988"/>
              <a:gd name="connsiteY18" fmla="*/ 1318080 h 5753325"/>
              <a:gd name="connsiteX19" fmla="*/ 6356023 w 6459988"/>
              <a:gd name="connsiteY19" fmla="*/ 1356227 h 5753325"/>
              <a:gd name="connsiteX20" fmla="*/ 6356157 w 6459988"/>
              <a:gd name="connsiteY20" fmla="*/ 1361967 h 5753325"/>
              <a:gd name="connsiteX21" fmla="*/ 6350613 w 6459988"/>
              <a:gd name="connsiteY21" fmla="*/ 1393569 h 5753325"/>
              <a:gd name="connsiteX22" fmla="*/ 6357062 w 6459988"/>
              <a:gd name="connsiteY22" fmla="*/ 1444071 h 5753325"/>
              <a:gd name="connsiteX23" fmla="*/ 6364832 w 6459988"/>
              <a:gd name="connsiteY23" fmla="*/ 1478763 h 5753325"/>
              <a:gd name="connsiteX24" fmla="*/ 6369745 w 6459988"/>
              <a:gd name="connsiteY24" fmla="*/ 1495680 h 5753325"/>
              <a:gd name="connsiteX25" fmla="*/ 6370898 w 6459988"/>
              <a:gd name="connsiteY25" fmla="*/ 1513331 h 5753325"/>
              <a:gd name="connsiteX26" fmla="*/ 6368801 w 6459988"/>
              <a:gd name="connsiteY26" fmla="*/ 1527414 h 5753325"/>
              <a:gd name="connsiteX27" fmla="*/ 6359177 w 6459988"/>
              <a:gd name="connsiteY27" fmla="*/ 1639513 h 5753325"/>
              <a:gd name="connsiteX28" fmla="*/ 6299489 w 6459988"/>
              <a:gd name="connsiteY28" fmla="*/ 1784860 h 5753325"/>
              <a:gd name="connsiteX29" fmla="*/ 6267878 w 6459988"/>
              <a:gd name="connsiteY29" fmla="*/ 1858572 h 5753325"/>
              <a:gd name="connsiteX30" fmla="*/ 6251146 w 6459988"/>
              <a:gd name="connsiteY30" fmla="*/ 1926167 h 5753325"/>
              <a:gd name="connsiteX31" fmla="*/ 6210686 w 6459988"/>
              <a:gd name="connsiteY31" fmla="*/ 2014834 h 5753325"/>
              <a:gd name="connsiteX32" fmla="*/ 6106652 w 6459988"/>
              <a:gd name="connsiteY32" fmla="*/ 2150572 h 5753325"/>
              <a:gd name="connsiteX33" fmla="*/ 6097813 w 6459988"/>
              <a:gd name="connsiteY33" fmla="*/ 2172208 h 5753325"/>
              <a:gd name="connsiteX34" fmla="*/ 6095990 w 6459988"/>
              <a:gd name="connsiteY34" fmla="*/ 2181185 h 5753325"/>
              <a:gd name="connsiteX35" fmla="*/ 6090126 w 6459988"/>
              <a:gd name="connsiteY35" fmla="*/ 2192533 h 5753325"/>
              <a:gd name="connsiteX36" fmla="*/ 6089503 w 6459988"/>
              <a:gd name="connsiteY36" fmla="*/ 2192543 h 5753325"/>
              <a:gd name="connsiteX37" fmla="*/ 6084946 w 6459988"/>
              <a:gd name="connsiteY37" fmla="*/ 2203694 h 5753325"/>
              <a:gd name="connsiteX38" fmla="*/ 5987861 w 6459988"/>
              <a:gd name="connsiteY38" fmla="*/ 2304868 h 5753325"/>
              <a:gd name="connsiteX39" fmla="*/ 5973439 w 6459988"/>
              <a:gd name="connsiteY39" fmla="*/ 2385635 h 5753325"/>
              <a:gd name="connsiteX40" fmla="*/ 5916727 w 6459988"/>
              <a:gd name="connsiteY40" fmla="*/ 2458777 h 5753325"/>
              <a:gd name="connsiteX41" fmla="*/ 5856524 w 6459988"/>
              <a:gd name="connsiteY41" fmla="*/ 2583281 h 5753325"/>
              <a:gd name="connsiteX42" fmla="*/ 5838091 w 6459988"/>
              <a:gd name="connsiteY42" fmla="*/ 2753474 h 5753325"/>
              <a:gd name="connsiteX43" fmla="*/ 5777471 w 6459988"/>
              <a:gd name="connsiteY43" fmla="*/ 2901570 h 5753325"/>
              <a:gd name="connsiteX44" fmla="*/ 5723992 w 6459988"/>
              <a:gd name="connsiteY44" fmla="*/ 2998752 h 5753325"/>
              <a:gd name="connsiteX45" fmla="*/ 5557886 w 6459988"/>
              <a:gd name="connsiteY45" fmla="*/ 3329735 h 5753325"/>
              <a:gd name="connsiteX46" fmla="*/ 5471501 w 6459988"/>
              <a:gd name="connsiteY46" fmla="*/ 3462221 h 5753325"/>
              <a:gd name="connsiteX47" fmla="*/ 5465154 w 6459988"/>
              <a:gd name="connsiteY47" fmla="*/ 3541065 h 5753325"/>
              <a:gd name="connsiteX48" fmla="*/ 5437889 w 6459988"/>
              <a:gd name="connsiteY48" fmla="*/ 3559927 h 5753325"/>
              <a:gd name="connsiteX49" fmla="*/ 5432770 w 6459988"/>
              <a:gd name="connsiteY49" fmla="*/ 3562948 h 5753325"/>
              <a:gd name="connsiteX50" fmla="*/ 5406795 w 6459988"/>
              <a:gd name="connsiteY50" fmla="*/ 3578594 h 5753325"/>
              <a:gd name="connsiteX51" fmla="*/ 5381495 w 6459988"/>
              <a:gd name="connsiteY51" fmla="*/ 3599883 h 5753325"/>
              <a:gd name="connsiteX52" fmla="*/ 5363689 w 6459988"/>
              <a:gd name="connsiteY52" fmla="*/ 3633299 h 5753325"/>
              <a:gd name="connsiteX53" fmla="*/ 5291870 w 6459988"/>
              <a:gd name="connsiteY53" fmla="*/ 3799039 h 5753325"/>
              <a:gd name="connsiteX54" fmla="*/ 5241600 w 6459988"/>
              <a:gd name="connsiteY54" fmla="*/ 3894238 h 5753325"/>
              <a:gd name="connsiteX55" fmla="*/ 5211041 w 6459988"/>
              <a:gd name="connsiteY55" fmla="*/ 3924184 h 5753325"/>
              <a:gd name="connsiteX56" fmla="*/ 5176073 w 6459988"/>
              <a:gd name="connsiteY56" fmla="*/ 3970179 h 5753325"/>
              <a:gd name="connsiteX57" fmla="*/ 5172826 w 6459988"/>
              <a:gd name="connsiteY57" fmla="*/ 3991773 h 5753325"/>
              <a:gd name="connsiteX58" fmla="*/ 5157053 w 6459988"/>
              <a:gd name="connsiteY58" fmla="*/ 3997708 h 5753325"/>
              <a:gd name="connsiteX59" fmla="*/ 5127922 w 6459988"/>
              <a:gd name="connsiteY59" fmla="*/ 4022660 h 5753325"/>
              <a:gd name="connsiteX60" fmla="*/ 5020872 w 6459988"/>
              <a:gd name="connsiteY60" fmla="*/ 4075951 h 5753325"/>
              <a:gd name="connsiteX61" fmla="*/ 4991410 w 6459988"/>
              <a:gd name="connsiteY61" fmla="*/ 4087598 h 5753325"/>
              <a:gd name="connsiteX62" fmla="*/ 4930112 w 6459988"/>
              <a:gd name="connsiteY62" fmla="*/ 4138459 h 5753325"/>
              <a:gd name="connsiteX63" fmla="*/ 4834224 w 6459988"/>
              <a:gd name="connsiteY63" fmla="*/ 4231643 h 5753325"/>
              <a:gd name="connsiteX64" fmla="*/ 4812599 w 6459988"/>
              <a:gd name="connsiteY64" fmla="*/ 4249449 h 5753325"/>
              <a:gd name="connsiteX65" fmla="*/ 4789188 w 6459988"/>
              <a:gd name="connsiteY65" fmla="*/ 4256678 h 5753325"/>
              <a:gd name="connsiteX66" fmla="*/ 4779554 w 6459988"/>
              <a:gd name="connsiteY66" fmla="*/ 4251313 h 5753325"/>
              <a:gd name="connsiteX67" fmla="*/ 4766885 w 6459988"/>
              <a:gd name="connsiteY67" fmla="*/ 4259812 h 5753325"/>
              <a:gd name="connsiteX68" fmla="*/ 4762510 w 6459988"/>
              <a:gd name="connsiteY68" fmla="*/ 4260383 h 5753325"/>
              <a:gd name="connsiteX69" fmla="*/ 4738416 w 6459988"/>
              <a:gd name="connsiteY69" fmla="*/ 4265355 h 5753325"/>
              <a:gd name="connsiteX70" fmla="*/ 4712007 w 6459988"/>
              <a:gd name="connsiteY70" fmla="*/ 4317892 h 5753325"/>
              <a:gd name="connsiteX71" fmla="*/ 4658930 w 6459988"/>
              <a:gd name="connsiteY71" fmla="*/ 4348041 h 5753325"/>
              <a:gd name="connsiteX72" fmla="*/ 4443526 w 6459988"/>
              <a:gd name="connsiteY72" fmla="*/ 4507851 h 5753325"/>
              <a:gd name="connsiteX73" fmla="*/ 4289766 w 6459988"/>
              <a:gd name="connsiteY73" fmla="*/ 4711450 h 5753325"/>
              <a:gd name="connsiteX74" fmla="*/ 4150870 w 6459988"/>
              <a:gd name="connsiteY74" fmla="*/ 4818480 h 5753325"/>
              <a:gd name="connsiteX75" fmla="*/ 4006639 w 6459988"/>
              <a:gd name="connsiteY75" fmla="*/ 4933815 h 5753325"/>
              <a:gd name="connsiteX76" fmla="*/ 3298210 w 6459988"/>
              <a:gd name="connsiteY76" fmla="*/ 5070790 h 5753325"/>
              <a:gd name="connsiteX77" fmla="*/ 2947678 w 6459988"/>
              <a:gd name="connsiteY77" fmla="*/ 5117869 h 5753325"/>
              <a:gd name="connsiteX78" fmla="*/ 2822169 w 6459988"/>
              <a:gd name="connsiteY78" fmla="*/ 5129396 h 5753325"/>
              <a:gd name="connsiteX79" fmla="*/ 2538773 w 6459988"/>
              <a:gd name="connsiteY79" fmla="*/ 5313397 h 5753325"/>
              <a:gd name="connsiteX80" fmla="*/ 2014500 w 6459988"/>
              <a:gd name="connsiteY80" fmla="*/ 5519744 h 5753325"/>
              <a:gd name="connsiteX81" fmla="*/ 1934391 w 6459988"/>
              <a:gd name="connsiteY81" fmla="*/ 5591335 h 5753325"/>
              <a:gd name="connsiteX82" fmla="*/ 1892550 w 6459988"/>
              <a:gd name="connsiteY82" fmla="*/ 5649708 h 5753325"/>
              <a:gd name="connsiteX83" fmla="*/ 1854769 w 6459988"/>
              <a:gd name="connsiteY83" fmla="*/ 5647691 h 5753325"/>
              <a:gd name="connsiteX84" fmla="*/ 1809461 w 6459988"/>
              <a:gd name="connsiteY84" fmla="*/ 5648628 h 5753325"/>
              <a:gd name="connsiteX85" fmla="*/ 1745150 w 6459988"/>
              <a:gd name="connsiteY85" fmla="*/ 5693879 h 5753325"/>
              <a:gd name="connsiteX86" fmla="*/ 1713375 w 6459988"/>
              <a:gd name="connsiteY86" fmla="*/ 5684672 h 5753325"/>
              <a:gd name="connsiteX87" fmla="*/ 1707808 w 6459988"/>
              <a:gd name="connsiteY87" fmla="*/ 5682611 h 5753325"/>
              <a:gd name="connsiteX88" fmla="*/ 1679313 w 6459988"/>
              <a:gd name="connsiteY88" fmla="*/ 5672360 h 5753325"/>
              <a:gd name="connsiteX89" fmla="*/ 1646933 w 6459988"/>
              <a:gd name="connsiteY89" fmla="*/ 5666227 h 5753325"/>
              <a:gd name="connsiteX90" fmla="*/ 1610055 w 6459988"/>
              <a:gd name="connsiteY90" fmla="*/ 5673643 h 5753325"/>
              <a:gd name="connsiteX91" fmla="*/ 1437641 w 6459988"/>
              <a:gd name="connsiteY91" fmla="*/ 5723266 h 5753325"/>
              <a:gd name="connsiteX92" fmla="*/ 1332869 w 6459988"/>
              <a:gd name="connsiteY92" fmla="*/ 5744752 h 5753325"/>
              <a:gd name="connsiteX93" fmla="*/ 1290525 w 6459988"/>
              <a:gd name="connsiteY93" fmla="*/ 5740036 h 5753325"/>
              <a:gd name="connsiteX94" fmla="*/ 1233107 w 6459988"/>
              <a:gd name="connsiteY94" fmla="*/ 5742106 h 5753325"/>
              <a:gd name="connsiteX95" fmla="*/ 1214532 w 6459988"/>
              <a:gd name="connsiteY95" fmla="*/ 5753325 h 5753325"/>
              <a:gd name="connsiteX96" fmla="*/ 1199955 w 6459988"/>
              <a:gd name="connsiteY96" fmla="*/ 5744831 h 5753325"/>
              <a:gd name="connsiteX97" fmla="*/ 1162337 w 6459988"/>
              <a:gd name="connsiteY97" fmla="*/ 5738048 h 5753325"/>
              <a:gd name="connsiteX98" fmla="*/ 1053457 w 6459988"/>
              <a:gd name="connsiteY98" fmla="*/ 5688676 h 5753325"/>
              <a:gd name="connsiteX99" fmla="*/ 1025798 w 6459988"/>
              <a:gd name="connsiteY99" fmla="*/ 5673166 h 5753325"/>
              <a:gd name="connsiteX100" fmla="*/ 947900 w 6459988"/>
              <a:gd name="connsiteY100" fmla="*/ 5657848 h 5753325"/>
              <a:gd name="connsiteX101" fmla="*/ 815627 w 6459988"/>
              <a:gd name="connsiteY101" fmla="*/ 5642557 h 5753325"/>
              <a:gd name="connsiteX102" fmla="*/ 788251 w 6459988"/>
              <a:gd name="connsiteY102" fmla="*/ 5637065 h 5753325"/>
              <a:gd name="connsiteX103" fmla="*/ 767822 w 6459988"/>
              <a:gd name="connsiteY103" fmla="*/ 5623450 h 5753325"/>
              <a:gd name="connsiteX104" fmla="*/ 765791 w 6459988"/>
              <a:gd name="connsiteY104" fmla="*/ 5612539 h 5753325"/>
              <a:gd name="connsiteX105" fmla="*/ 751230 w 6459988"/>
              <a:gd name="connsiteY105" fmla="*/ 5608092 h 5753325"/>
              <a:gd name="connsiteX106" fmla="*/ 748008 w 6459988"/>
              <a:gd name="connsiteY106" fmla="*/ 5605052 h 5753325"/>
              <a:gd name="connsiteX107" fmla="*/ 728871 w 6459988"/>
              <a:gd name="connsiteY107" fmla="*/ 5589469 h 5753325"/>
              <a:gd name="connsiteX108" fmla="*/ 671898 w 6459988"/>
              <a:gd name="connsiteY108" fmla="*/ 5602363 h 5753325"/>
              <a:gd name="connsiteX109" fmla="*/ 615065 w 6459988"/>
              <a:gd name="connsiteY109" fmla="*/ 5580257 h 5753325"/>
              <a:gd name="connsiteX110" fmla="*/ 355785 w 6459988"/>
              <a:gd name="connsiteY110" fmla="*/ 5514383 h 5753325"/>
              <a:gd name="connsiteX111" fmla="*/ 102269 w 6459988"/>
              <a:gd name="connsiteY111" fmla="*/ 5524347 h 5753325"/>
              <a:gd name="connsiteX112" fmla="*/ 13160 w 6459988"/>
              <a:gd name="connsiteY112" fmla="*/ 5514159 h 5753325"/>
              <a:gd name="connsiteX113" fmla="*/ 0 w 6459988"/>
              <a:gd name="connsiteY113" fmla="*/ 5511735 h 5753325"/>
              <a:gd name="connsiteX114" fmla="*/ 0 w 6459988"/>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344988 w 6459988"/>
              <a:gd name="connsiteY10" fmla="*/ 697330 h 5753325"/>
              <a:gd name="connsiteX11" fmla="*/ 6447445 w 6459988"/>
              <a:gd name="connsiteY11" fmla="*/ 780003 h 5753325"/>
              <a:gd name="connsiteX12" fmla="*/ 6426552 w 6459988"/>
              <a:gd name="connsiteY12" fmla="*/ 845805 h 5753325"/>
              <a:gd name="connsiteX13" fmla="*/ 6434072 w 6459988"/>
              <a:gd name="connsiteY13" fmla="*/ 910733 h 5753325"/>
              <a:gd name="connsiteX14" fmla="*/ 6432570 w 6459988"/>
              <a:gd name="connsiteY14" fmla="*/ 983394 h 5753325"/>
              <a:gd name="connsiteX15" fmla="*/ 6431878 w 6459988"/>
              <a:gd name="connsiteY15" fmla="*/ 1026728 h 5753325"/>
              <a:gd name="connsiteX16" fmla="*/ 6414269 w 6459988"/>
              <a:gd name="connsiteY16" fmla="*/ 1151111 h 5753325"/>
              <a:gd name="connsiteX17" fmla="*/ 6371722 w 6459988"/>
              <a:gd name="connsiteY17" fmla="*/ 1318080 h 5753325"/>
              <a:gd name="connsiteX18" fmla="*/ 6356023 w 6459988"/>
              <a:gd name="connsiteY18" fmla="*/ 1356227 h 5753325"/>
              <a:gd name="connsiteX19" fmla="*/ 6356157 w 6459988"/>
              <a:gd name="connsiteY19" fmla="*/ 1361967 h 5753325"/>
              <a:gd name="connsiteX20" fmla="*/ 6350613 w 6459988"/>
              <a:gd name="connsiteY20" fmla="*/ 1393569 h 5753325"/>
              <a:gd name="connsiteX21" fmla="*/ 6357062 w 6459988"/>
              <a:gd name="connsiteY21" fmla="*/ 1444071 h 5753325"/>
              <a:gd name="connsiteX22" fmla="*/ 6364832 w 6459988"/>
              <a:gd name="connsiteY22" fmla="*/ 1478763 h 5753325"/>
              <a:gd name="connsiteX23" fmla="*/ 6369745 w 6459988"/>
              <a:gd name="connsiteY23" fmla="*/ 1495680 h 5753325"/>
              <a:gd name="connsiteX24" fmla="*/ 6370898 w 6459988"/>
              <a:gd name="connsiteY24" fmla="*/ 1513331 h 5753325"/>
              <a:gd name="connsiteX25" fmla="*/ 6368801 w 6459988"/>
              <a:gd name="connsiteY25" fmla="*/ 1527414 h 5753325"/>
              <a:gd name="connsiteX26" fmla="*/ 6359177 w 6459988"/>
              <a:gd name="connsiteY26" fmla="*/ 1639513 h 5753325"/>
              <a:gd name="connsiteX27" fmla="*/ 6299489 w 6459988"/>
              <a:gd name="connsiteY27" fmla="*/ 1784860 h 5753325"/>
              <a:gd name="connsiteX28" fmla="*/ 6267878 w 6459988"/>
              <a:gd name="connsiteY28" fmla="*/ 1858572 h 5753325"/>
              <a:gd name="connsiteX29" fmla="*/ 6251146 w 6459988"/>
              <a:gd name="connsiteY29" fmla="*/ 1926167 h 5753325"/>
              <a:gd name="connsiteX30" fmla="*/ 6210686 w 6459988"/>
              <a:gd name="connsiteY30" fmla="*/ 2014834 h 5753325"/>
              <a:gd name="connsiteX31" fmla="*/ 6106652 w 6459988"/>
              <a:gd name="connsiteY31" fmla="*/ 2150572 h 5753325"/>
              <a:gd name="connsiteX32" fmla="*/ 6097813 w 6459988"/>
              <a:gd name="connsiteY32" fmla="*/ 2172208 h 5753325"/>
              <a:gd name="connsiteX33" fmla="*/ 6095990 w 6459988"/>
              <a:gd name="connsiteY33" fmla="*/ 2181185 h 5753325"/>
              <a:gd name="connsiteX34" fmla="*/ 6090126 w 6459988"/>
              <a:gd name="connsiteY34" fmla="*/ 2192533 h 5753325"/>
              <a:gd name="connsiteX35" fmla="*/ 6089503 w 6459988"/>
              <a:gd name="connsiteY35" fmla="*/ 2192543 h 5753325"/>
              <a:gd name="connsiteX36" fmla="*/ 6084946 w 6459988"/>
              <a:gd name="connsiteY36" fmla="*/ 2203694 h 5753325"/>
              <a:gd name="connsiteX37" fmla="*/ 5987861 w 6459988"/>
              <a:gd name="connsiteY37" fmla="*/ 2304868 h 5753325"/>
              <a:gd name="connsiteX38" fmla="*/ 5973439 w 6459988"/>
              <a:gd name="connsiteY38" fmla="*/ 2385635 h 5753325"/>
              <a:gd name="connsiteX39" fmla="*/ 5916727 w 6459988"/>
              <a:gd name="connsiteY39" fmla="*/ 2458777 h 5753325"/>
              <a:gd name="connsiteX40" fmla="*/ 5856524 w 6459988"/>
              <a:gd name="connsiteY40" fmla="*/ 2583281 h 5753325"/>
              <a:gd name="connsiteX41" fmla="*/ 5838091 w 6459988"/>
              <a:gd name="connsiteY41" fmla="*/ 2753474 h 5753325"/>
              <a:gd name="connsiteX42" fmla="*/ 5777471 w 6459988"/>
              <a:gd name="connsiteY42" fmla="*/ 2901570 h 5753325"/>
              <a:gd name="connsiteX43" fmla="*/ 5723992 w 6459988"/>
              <a:gd name="connsiteY43" fmla="*/ 2998752 h 5753325"/>
              <a:gd name="connsiteX44" fmla="*/ 5557886 w 6459988"/>
              <a:gd name="connsiteY44" fmla="*/ 3329735 h 5753325"/>
              <a:gd name="connsiteX45" fmla="*/ 5471501 w 6459988"/>
              <a:gd name="connsiteY45" fmla="*/ 3462221 h 5753325"/>
              <a:gd name="connsiteX46" fmla="*/ 5465154 w 6459988"/>
              <a:gd name="connsiteY46" fmla="*/ 3541065 h 5753325"/>
              <a:gd name="connsiteX47" fmla="*/ 5437889 w 6459988"/>
              <a:gd name="connsiteY47" fmla="*/ 3559927 h 5753325"/>
              <a:gd name="connsiteX48" fmla="*/ 5432770 w 6459988"/>
              <a:gd name="connsiteY48" fmla="*/ 3562948 h 5753325"/>
              <a:gd name="connsiteX49" fmla="*/ 5406795 w 6459988"/>
              <a:gd name="connsiteY49" fmla="*/ 3578594 h 5753325"/>
              <a:gd name="connsiteX50" fmla="*/ 5381495 w 6459988"/>
              <a:gd name="connsiteY50" fmla="*/ 3599883 h 5753325"/>
              <a:gd name="connsiteX51" fmla="*/ 5363689 w 6459988"/>
              <a:gd name="connsiteY51" fmla="*/ 3633299 h 5753325"/>
              <a:gd name="connsiteX52" fmla="*/ 5291870 w 6459988"/>
              <a:gd name="connsiteY52" fmla="*/ 3799039 h 5753325"/>
              <a:gd name="connsiteX53" fmla="*/ 5241600 w 6459988"/>
              <a:gd name="connsiteY53" fmla="*/ 3894238 h 5753325"/>
              <a:gd name="connsiteX54" fmla="*/ 5211041 w 6459988"/>
              <a:gd name="connsiteY54" fmla="*/ 3924184 h 5753325"/>
              <a:gd name="connsiteX55" fmla="*/ 5176073 w 6459988"/>
              <a:gd name="connsiteY55" fmla="*/ 3970179 h 5753325"/>
              <a:gd name="connsiteX56" fmla="*/ 5172826 w 6459988"/>
              <a:gd name="connsiteY56" fmla="*/ 3991773 h 5753325"/>
              <a:gd name="connsiteX57" fmla="*/ 5157053 w 6459988"/>
              <a:gd name="connsiteY57" fmla="*/ 3997708 h 5753325"/>
              <a:gd name="connsiteX58" fmla="*/ 5127922 w 6459988"/>
              <a:gd name="connsiteY58" fmla="*/ 4022660 h 5753325"/>
              <a:gd name="connsiteX59" fmla="*/ 5020872 w 6459988"/>
              <a:gd name="connsiteY59" fmla="*/ 4075951 h 5753325"/>
              <a:gd name="connsiteX60" fmla="*/ 4991410 w 6459988"/>
              <a:gd name="connsiteY60" fmla="*/ 4087598 h 5753325"/>
              <a:gd name="connsiteX61" fmla="*/ 4930112 w 6459988"/>
              <a:gd name="connsiteY61" fmla="*/ 4138459 h 5753325"/>
              <a:gd name="connsiteX62" fmla="*/ 4834224 w 6459988"/>
              <a:gd name="connsiteY62" fmla="*/ 4231643 h 5753325"/>
              <a:gd name="connsiteX63" fmla="*/ 4812599 w 6459988"/>
              <a:gd name="connsiteY63" fmla="*/ 4249449 h 5753325"/>
              <a:gd name="connsiteX64" fmla="*/ 4789188 w 6459988"/>
              <a:gd name="connsiteY64" fmla="*/ 4256678 h 5753325"/>
              <a:gd name="connsiteX65" fmla="*/ 4779554 w 6459988"/>
              <a:gd name="connsiteY65" fmla="*/ 4251313 h 5753325"/>
              <a:gd name="connsiteX66" fmla="*/ 4766885 w 6459988"/>
              <a:gd name="connsiteY66" fmla="*/ 4259812 h 5753325"/>
              <a:gd name="connsiteX67" fmla="*/ 4762510 w 6459988"/>
              <a:gd name="connsiteY67" fmla="*/ 4260383 h 5753325"/>
              <a:gd name="connsiteX68" fmla="*/ 4738416 w 6459988"/>
              <a:gd name="connsiteY68" fmla="*/ 4265355 h 5753325"/>
              <a:gd name="connsiteX69" fmla="*/ 4712007 w 6459988"/>
              <a:gd name="connsiteY69" fmla="*/ 4317892 h 5753325"/>
              <a:gd name="connsiteX70" fmla="*/ 4658930 w 6459988"/>
              <a:gd name="connsiteY70" fmla="*/ 4348041 h 5753325"/>
              <a:gd name="connsiteX71" fmla="*/ 4443526 w 6459988"/>
              <a:gd name="connsiteY71" fmla="*/ 4507851 h 5753325"/>
              <a:gd name="connsiteX72" fmla="*/ 4289766 w 6459988"/>
              <a:gd name="connsiteY72" fmla="*/ 4711450 h 5753325"/>
              <a:gd name="connsiteX73" fmla="*/ 4150870 w 6459988"/>
              <a:gd name="connsiteY73" fmla="*/ 4818480 h 5753325"/>
              <a:gd name="connsiteX74" fmla="*/ 4006639 w 6459988"/>
              <a:gd name="connsiteY74" fmla="*/ 4933815 h 5753325"/>
              <a:gd name="connsiteX75" fmla="*/ 3298210 w 6459988"/>
              <a:gd name="connsiteY75" fmla="*/ 5070790 h 5753325"/>
              <a:gd name="connsiteX76" fmla="*/ 2947678 w 6459988"/>
              <a:gd name="connsiteY76" fmla="*/ 5117869 h 5753325"/>
              <a:gd name="connsiteX77" fmla="*/ 2822169 w 6459988"/>
              <a:gd name="connsiteY77" fmla="*/ 5129396 h 5753325"/>
              <a:gd name="connsiteX78" fmla="*/ 2538773 w 6459988"/>
              <a:gd name="connsiteY78" fmla="*/ 5313397 h 5753325"/>
              <a:gd name="connsiteX79" fmla="*/ 2014500 w 6459988"/>
              <a:gd name="connsiteY79" fmla="*/ 5519744 h 5753325"/>
              <a:gd name="connsiteX80" fmla="*/ 1934391 w 6459988"/>
              <a:gd name="connsiteY80" fmla="*/ 5591335 h 5753325"/>
              <a:gd name="connsiteX81" fmla="*/ 1892550 w 6459988"/>
              <a:gd name="connsiteY81" fmla="*/ 5649708 h 5753325"/>
              <a:gd name="connsiteX82" fmla="*/ 1854769 w 6459988"/>
              <a:gd name="connsiteY82" fmla="*/ 5647691 h 5753325"/>
              <a:gd name="connsiteX83" fmla="*/ 1809461 w 6459988"/>
              <a:gd name="connsiteY83" fmla="*/ 5648628 h 5753325"/>
              <a:gd name="connsiteX84" fmla="*/ 1745150 w 6459988"/>
              <a:gd name="connsiteY84" fmla="*/ 5693879 h 5753325"/>
              <a:gd name="connsiteX85" fmla="*/ 1713375 w 6459988"/>
              <a:gd name="connsiteY85" fmla="*/ 5684672 h 5753325"/>
              <a:gd name="connsiteX86" fmla="*/ 1707808 w 6459988"/>
              <a:gd name="connsiteY86" fmla="*/ 5682611 h 5753325"/>
              <a:gd name="connsiteX87" fmla="*/ 1679313 w 6459988"/>
              <a:gd name="connsiteY87" fmla="*/ 5672360 h 5753325"/>
              <a:gd name="connsiteX88" fmla="*/ 1646933 w 6459988"/>
              <a:gd name="connsiteY88" fmla="*/ 5666227 h 5753325"/>
              <a:gd name="connsiteX89" fmla="*/ 1610055 w 6459988"/>
              <a:gd name="connsiteY89" fmla="*/ 5673643 h 5753325"/>
              <a:gd name="connsiteX90" fmla="*/ 1437641 w 6459988"/>
              <a:gd name="connsiteY90" fmla="*/ 5723266 h 5753325"/>
              <a:gd name="connsiteX91" fmla="*/ 1332869 w 6459988"/>
              <a:gd name="connsiteY91" fmla="*/ 5744752 h 5753325"/>
              <a:gd name="connsiteX92" fmla="*/ 1290525 w 6459988"/>
              <a:gd name="connsiteY92" fmla="*/ 5740036 h 5753325"/>
              <a:gd name="connsiteX93" fmla="*/ 1233107 w 6459988"/>
              <a:gd name="connsiteY93" fmla="*/ 5742106 h 5753325"/>
              <a:gd name="connsiteX94" fmla="*/ 1214532 w 6459988"/>
              <a:gd name="connsiteY94" fmla="*/ 5753325 h 5753325"/>
              <a:gd name="connsiteX95" fmla="*/ 1199955 w 6459988"/>
              <a:gd name="connsiteY95" fmla="*/ 5744831 h 5753325"/>
              <a:gd name="connsiteX96" fmla="*/ 1162337 w 6459988"/>
              <a:gd name="connsiteY96" fmla="*/ 5738048 h 5753325"/>
              <a:gd name="connsiteX97" fmla="*/ 1053457 w 6459988"/>
              <a:gd name="connsiteY97" fmla="*/ 5688676 h 5753325"/>
              <a:gd name="connsiteX98" fmla="*/ 1025798 w 6459988"/>
              <a:gd name="connsiteY98" fmla="*/ 5673166 h 5753325"/>
              <a:gd name="connsiteX99" fmla="*/ 947900 w 6459988"/>
              <a:gd name="connsiteY99" fmla="*/ 5657848 h 5753325"/>
              <a:gd name="connsiteX100" fmla="*/ 815627 w 6459988"/>
              <a:gd name="connsiteY100" fmla="*/ 5642557 h 5753325"/>
              <a:gd name="connsiteX101" fmla="*/ 788251 w 6459988"/>
              <a:gd name="connsiteY101" fmla="*/ 5637065 h 5753325"/>
              <a:gd name="connsiteX102" fmla="*/ 767822 w 6459988"/>
              <a:gd name="connsiteY102" fmla="*/ 5623450 h 5753325"/>
              <a:gd name="connsiteX103" fmla="*/ 765791 w 6459988"/>
              <a:gd name="connsiteY103" fmla="*/ 5612539 h 5753325"/>
              <a:gd name="connsiteX104" fmla="*/ 751230 w 6459988"/>
              <a:gd name="connsiteY104" fmla="*/ 5608092 h 5753325"/>
              <a:gd name="connsiteX105" fmla="*/ 748008 w 6459988"/>
              <a:gd name="connsiteY105" fmla="*/ 5605052 h 5753325"/>
              <a:gd name="connsiteX106" fmla="*/ 728871 w 6459988"/>
              <a:gd name="connsiteY106" fmla="*/ 5589469 h 5753325"/>
              <a:gd name="connsiteX107" fmla="*/ 671898 w 6459988"/>
              <a:gd name="connsiteY107" fmla="*/ 5602363 h 5753325"/>
              <a:gd name="connsiteX108" fmla="*/ 615065 w 6459988"/>
              <a:gd name="connsiteY108" fmla="*/ 5580257 h 5753325"/>
              <a:gd name="connsiteX109" fmla="*/ 355785 w 6459988"/>
              <a:gd name="connsiteY109" fmla="*/ 5514383 h 5753325"/>
              <a:gd name="connsiteX110" fmla="*/ 102269 w 6459988"/>
              <a:gd name="connsiteY110" fmla="*/ 5524347 h 5753325"/>
              <a:gd name="connsiteX111" fmla="*/ 13160 w 6459988"/>
              <a:gd name="connsiteY111" fmla="*/ 5514159 h 5753325"/>
              <a:gd name="connsiteX112" fmla="*/ 0 w 6459988"/>
              <a:gd name="connsiteY112" fmla="*/ 5511735 h 5753325"/>
              <a:gd name="connsiteX113" fmla="*/ 0 w 6459988"/>
              <a:gd name="connsiteY113"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344988 w 6459988"/>
              <a:gd name="connsiteY9" fmla="*/ 697330 h 5753325"/>
              <a:gd name="connsiteX10" fmla="*/ 6447445 w 6459988"/>
              <a:gd name="connsiteY10" fmla="*/ 780003 h 5753325"/>
              <a:gd name="connsiteX11" fmla="*/ 6426552 w 6459988"/>
              <a:gd name="connsiteY11" fmla="*/ 845805 h 5753325"/>
              <a:gd name="connsiteX12" fmla="*/ 6434072 w 6459988"/>
              <a:gd name="connsiteY12" fmla="*/ 910733 h 5753325"/>
              <a:gd name="connsiteX13" fmla="*/ 6432570 w 6459988"/>
              <a:gd name="connsiteY13" fmla="*/ 983394 h 5753325"/>
              <a:gd name="connsiteX14" fmla="*/ 6431878 w 6459988"/>
              <a:gd name="connsiteY14" fmla="*/ 1026728 h 5753325"/>
              <a:gd name="connsiteX15" fmla="*/ 6414269 w 6459988"/>
              <a:gd name="connsiteY15" fmla="*/ 1151111 h 5753325"/>
              <a:gd name="connsiteX16" fmla="*/ 6371722 w 6459988"/>
              <a:gd name="connsiteY16" fmla="*/ 1318080 h 5753325"/>
              <a:gd name="connsiteX17" fmla="*/ 6356023 w 6459988"/>
              <a:gd name="connsiteY17" fmla="*/ 1356227 h 5753325"/>
              <a:gd name="connsiteX18" fmla="*/ 6356157 w 6459988"/>
              <a:gd name="connsiteY18" fmla="*/ 1361967 h 5753325"/>
              <a:gd name="connsiteX19" fmla="*/ 6350613 w 6459988"/>
              <a:gd name="connsiteY19" fmla="*/ 1393569 h 5753325"/>
              <a:gd name="connsiteX20" fmla="*/ 6357062 w 6459988"/>
              <a:gd name="connsiteY20" fmla="*/ 1444071 h 5753325"/>
              <a:gd name="connsiteX21" fmla="*/ 6364832 w 6459988"/>
              <a:gd name="connsiteY21" fmla="*/ 1478763 h 5753325"/>
              <a:gd name="connsiteX22" fmla="*/ 6369745 w 6459988"/>
              <a:gd name="connsiteY22" fmla="*/ 1495680 h 5753325"/>
              <a:gd name="connsiteX23" fmla="*/ 6370898 w 6459988"/>
              <a:gd name="connsiteY23" fmla="*/ 1513331 h 5753325"/>
              <a:gd name="connsiteX24" fmla="*/ 6368801 w 6459988"/>
              <a:gd name="connsiteY24" fmla="*/ 1527414 h 5753325"/>
              <a:gd name="connsiteX25" fmla="*/ 6359177 w 6459988"/>
              <a:gd name="connsiteY25" fmla="*/ 1639513 h 5753325"/>
              <a:gd name="connsiteX26" fmla="*/ 6299489 w 6459988"/>
              <a:gd name="connsiteY26" fmla="*/ 1784860 h 5753325"/>
              <a:gd name="connsiteX27" fmla="*/ 6267878 w 6459988"/>
              <a:gd name="connsiteY27" fmla="*/ 1858572 h 5753325"/>
              <a:gd name="connsiteX28" fmla="*/ 6251146 w 6459988"/>
              <a:gd name="connsiteY28" fmla="*/ 1926167 h 5753325"/>
              <a:gd name="connsiteX29" fmla="*/ 6210686 w 6459988"/>
              <a:gd name="connsiteY29" fmla="*/ 2014834 h 5753325"/>
              <a:gd name="connsiteX30" fmla="*/ 6106652 w 6459988"/>
              <a:gd name="connsiteY30" fmla="*/ 2150572 h 5753325"/>
              <a:gd name="connsiteX31" fmla="*/ 6097813 w 6459988"/>
              <a:gd name="connsiteY31" fmla="*/ 2172208 h 5753325"/>
              <a:gd name="connsiteX32" fmla="*/ 6095990 w 6459988"/>
              <a:gd name="connsiteY32" fmla="*/ 2181185 h 5753325"/>
              <a:gd name="connsiteX33" fmla="*/ 6090126 w 6459988"/>
              <a:gd name="connsiteY33" fmla="*/ 2192533 h 5753325"/>
              <a:gd name="connsiteX34" fmla="*/ 6089503 w 6459988"/>
              <a:gd name="connsiteY34" fmla="*/ 2192543 h 5753325"/>
              <a:gd name="connsiteX35" fmla="*/ 6084946 w 6459988"/>
              <a:gd name="connsiteY35" fmla="*/ 2203694 h 5753325"/>
              <a:gd name="connsiteX36" fmla="*/ 5987861 w 6459988"/>
              <a:gd name="connsiteY36" fmla="*/ 2304868 h 5753325"/>
              <a:gd name="connsiteX37" fmla="*/ 5973439 w 6459988"/>
              <a:gd name="connsiteY37" fmla="*/ 2385635 h 5753325"/>
              <a:gd name="connsiteX38" fmla="*/ 5916727 w 6459988"/>
              <a:gd name="connsiteY38" fmla="*/ 2458777 h 5753325"/>
              <a:gd name="connsiteX39" fmla="*/ 5856524 w 6459988"/>
              <a:gd name="connsiteY39" fmla="*/ 2583281 h 5753325"/>
              <a:gd name="connsiteX40" fmla="*/ 5838091 w 6459988"/>
              <a:gd name="connsiteY40" fmla="*/ 2753474 h 5753325"/>
              <a:gd name="connsiteX41" fmla="*/ 5777471 w 6459988"/>
              <a:gd name="connsiteY41" fmla="*/ 2901570 h 5753325"/>
              <a:gd name="connsiteX42" fmla="*/ 5723992 w 6459988"/>
              <a:gd name="connsiteY42" fmla="*/ 2998752 h 5753325"/>
              <a:gd name="connsiteX43" fmla="*/ 5557886 w 6459988"/>
              <a:gd name="connsiteY43" fmla="*/ 3329735 h 5753325"/>
              <a:gd name="connsiteX44" fmla="*/ 5471501 w 6459988"/>
              <a:gd name="connsiteY44" fmla="*/ 3462221 h 5753325"/>
              <a:gd name="connsiteX45" fmla="*/ 5465154 w 6459988"/>
              <a:gd name="connsiteY45" fmla="*/ 3541065 h 5753325"/>
              <a:gd name="connsiteX46" fmla="*/ 5437889 w 6459988"/>
              <a:gd name="connsiteY46" fmla="*/ 3559927 h 5753325"/>
              <a:gd name="connsiteX47" fmla="*/ 5432770 w 6459988"/>
              <a:gd name="connsiteY47" fmla="*/ 3562948 h 5753325"/>
              <a:gd name="connsiteX48" fmla="*/ 5406795 w 6459988"/>
              <a:gd name="connsiteY48" fmla="*/ 3578594 h 5753325"/>
              <a:gd name="connsiteX49" fmla="*/ 5381495 w 6459988"/>
              <a:gd name="connsiteY49" fmla="*/ 3599883 h 5753325"/>
              <a:gd name="connsiteX50" fmla="*/ 5363689 w 6459988"/>
              <a:gd name="connsiteY50" fmla="*/ 3633299 h 5753325"/>
              <a:gd name="connsiteX51" fmla="*/ 5291870 w 6459988"/>
              <a:gd name="connsiteY51" fmla="*/ 3799039 h 5753325"/>
              <a:gd name="connsiteX52" fmla="*/ 5241600 w 6459988"/>
              <a:gd name="connsiteY52" fmla="*/ 3894238 h 5753325"/>
              <a:gd name="connsiteX53" fmla="*/ 5211041 w 6459988"/>
              <a:gd name="connsiteY53" fmla="*/ 3924184 h 5753325"/>
              <a:gd name="connsiteX54" fmla="*/ 5176073 w 6459988"/>
              <a:gd name="connsiteY54" fmla="*/ 3970179 h 5753325"/>
              <a:gd name="connsiteX55" fmla="*/ 5172826 w 6459988"/>
              <a:gd name="connsiteY55" fmla="*/ 3991773 h 5753325"/>
              <a:gd name="connsiteX56" fmla="*/ 5157053 w 6459988"/>
              <a:gd name="connsiteY56" fmla="*/ 3997708 h 5753325"/>
              <a:gd name="connsiteX57" fmla="*/ 5127922 w 6459988"/>
              <a:gd name="connsiteY57" fmla="*/ 4022660 h 5753325"/>
              <a:gd name="connsiteX58" fmla="*/ 5020872 w 6459988"/>
              <a:gd name="connsiteY58" fmla="*/ 4075951 h 5753325"/>
              <a:gd name="connsiteX59" fmla="*/ 4991410 w 6459988"/>
              <a:gd name="connsiteY59" fmla="*/ 4087598 h 5753325"/>
              <a:gd name="connsiteX60" fmla="*/ 4930112 w 6459988"/>
              <a:gd name="connsiteY60" fmla="*/ 4138459 h 5753325"/>
              <a:gd name="connsiteX61" fmla="*/ 4834224 w 6459988"/>
              <a:gd name="connsiteY61" fmla="*/ 4231643 h 5753325"/>
              <a:gd name="connsiteX62" fmla="*/ 4812599 w 6459988"/>
              <a:gd name="connsiteY62" fmla="*/ 4249449 h 5753325"/>
              <a:gd name="connsiteX63" fmla="*/ 4789188 w 6459988"/>
              <a:gd name="connsiteY63" fmla="*/ 4256678 h 5753325"/>
              <a:gd name="connsiteX64" fmla="*/ 4779554 w 6459988"/>
              <a:gd name="connsiteY64" fmla="*/ 4251313 h 5753325"/>
              <a:gd name="connsiteX65" fmla="*/ 4766885 w 6459988"/>
              <a:gd name="connsiteY65" fmla="*/ 4259812 h 5753325"/>
              <a:gd name="connsiteX66" fmla="*/ 4762510 w 6459988"/>
              <a:gd name="connsiteY66" fmla="*/ 4260383 h 5753325"/>
              <a:gd name="connsiteX67" fmla="*/ 4738416 w 6459988"/>
              <a:gd name="connsiteY67" fmla="*/ 4265355 h 5753325"/>
              <a:gd name="connsiteX68" fmla="*/ 4712007 w 6459988"/>
              <a:gd name="connsiteY68" fmla="*/ 4317892 h 5753325"/>
              <a:gd name="connsiteX69" fmla="*/ 4658930 w 6459988"/>
              <a:gd name="connsiteY69" fmla="*/ 4348041 h 5753325"/>
              <a:gd name="connsiteX70" fmla="*/ 4443526 w 6459988"/>
              <a:gd name="connsiteY70" fmla="*/ 4507851 h 5753325"/>
              <a:gd name="connsiteX71" fmla="*/ 4289766 w 6459988"/>
              <a:gd name="connsiteY71" fmla="*/ 4711450 h 5753325"/>
              <a:gd name="connsiteX72" fmla="*/ 4150870 w 6459988"/>
              <a:gd name="connsiteY72" fmla="*/ 4818480 h 5753325"/>
              <a:gd name="connsiteX73" fmla="*/ 4006639 w 6459988"/>
              <a:gd name="connsiteY73" fmla="*/ 4933815 h 5753325"/>
              <a:gd name="connsiteX74" fmla="*/ 3298210 w 6459988"/>
              <a:gd name="connsiteY74" fmla="*/ 5070790 h 5753325"/>
              <a:gd name="connsiteX75" fmla="*/ 2947678 w 6459988"/>
              <a:gd name="connsiteY75" fmla="*/ 5117869 h 5753325"/>
              <a:gd name="connsiteX76" fmla="*/ 2822169 w 6459988"/>
              <a:gd name="connsiteY76" fmla="*/ 5129396 h 5753325"/>
              <a:gd name="connsiteX77" fmla="*/ 2538773 w 6459988"/>
              <a:gd name="connsiteY77" fmla="*/ 5313397 h 5753325"/>
              <a:gd name="connsiteX78" fmla="*/ 2014500 w 6459988"/>
              <a:gd name="connsiteY78" fmla="*/ 5519744 h 5753325"/>
              <a:gd name="connsiteX79" fmla="*/ 1934391 w 6459988"/>
              <a:gd name="connsiteY79" fmla="*/ 5591335 h 5753325"/>
              <a:gd name="connsiteX80" fmla="*/ 1892550 w 6459988"/>
              <a:gd name="connsiteY80" fmla="*/ 5649708 h 5753325"/>
              <a:gd name="connsiteX81" fmla="*/ 1854769 w 6459988"/>
              <a:gd name="connsiteY81" fmla="*/ 5647691 h 5753325"/>
              <a:gd name="connsiteX82" fmla="*/ 1809461 w 6459988"/>
              <a:gd name="connsiteY82" fmla="*/ 5648628 h 5753325"/>
              <a:gd name="connsiteX83" fmla="*/ 1745150 w 6459988"/>
              <a:gd name="connsiteY83" fmla="*/ 5693879 h 5753325"/>
              <a:gd name="connsiteX84" fmla="*/ 1713375 w 6459988"/>
              <a:gd name="connsiteY84" fmla="*/ 5684672 h 5753325"/>
              <a:gd name="connsiteX85" fmla="*/ 1707808 w 6459988"/>
              <a:gd name="connsiteY85" fmla="*/ 5682611 h 5753325"/>
              <a:gd name="connsiteX86" fmla="*/ 1679313 w 6459988"/>
              <a:gd name="connsiteY86" fmla="*/ 5672360 h 5753325"/>
              <a:gd name="connsiteX87" fmla="*/ 1646933 w 6459988"/>
              <a:gd name="connsiteY87" fmla="*/ 5666227 h 5753325"/>
              <a:gd name="connsiteX88" fmla="*/ 1610055 w 6459988"/>
              <a:gd name="connsiteY88" fmla="*/ 5673643 h 5753325"/>
              <a:gd name="connsiteX89" fmla="*/ 1437641 w 6459988"/>
              <a:gd name="connsiteY89" fmla="*/ 5723266 h 5753325"/>
              <a:gd name="connsiteX90" fmla="*/ 1332869 w 6459988"/>
              <a:gd name="connsiteY90" fmla="*/ 5744752 h 5753325"/>
              <a:gd name="connsiteX91" fmla="*/ 1290525 w 6459988"/>
              <a:gd name="connsiteY91" fmla="*/ 5740036 h 5753325"/>
              <a:gd name="connsiteX92" fmla="*/ 1233107 w 6459988"/>
              <a:gd name="connsiteY92" fmla="*/ 5742106 h 5753325"/>
              <a:gd name="connsiteX93" fmla="*/ 1214532 w 6459988"/>
              <a:gd name="connsiteY93" fmla="*/ 5753325 h 5753325"/>
              <a:gd name="connsiteX94" fmla="*/ 1199955 w 6459988"/>
              <a:gd name="connsiteY94" fmla="*/ 5744831 h 5753325"/>
              <a:gd name="connsiteX95" fmla="*/ 1162337 w 6459988"/>
              <a:gd name="connsiteY95" fmla="*/ 5738048 h 5753325"/>
              <a:gd name="connsiteX96" fmla="*/ 1053457 w 6459988"/>
              <a:gd name="connsiteY96" fmla="*/ 5688676 h 5753325"/>
              <a:gd name="connsiteX97" fmla="*/ 1025798 w 6459988"/>
              <a:gd name="connsiteY97" fmla="*/ 5673166 h 5753325"/>
              <a:gd name="connsiteX98" fmla="*/ 947900 w 6459988"/>
              <a:gd name="connsiteY98" fmla="*/ 5657848 h 5753325"/>
              <a:gd name="connsiteX99" fmla="*/ 815627 w 6459988"/>
              <a:gd name="connsiteY99" fmla="*/ 5642557 h 5753325"/>
              <a:gd name="connsiteX100" fmla="*/ 788251 w 6459988"/>
              <a:gd name="connsiteY100" fmla="*/ 5637065 h 5753325"/>
              <a:gd name="connsiteX101" fmla="*/ 767822 w 6459988"/>
              <a:gd name="connsiteY101" fmla="*/ 5623450 h 5753325"/>
              <a:gd name="connsiteX102" fmla="*/ 765791 w 6459988"/>
              <a:gd name="connsiteY102" fmla="*/ 5612539 h 5753325"/>
              <a:gd name="connsiteX103" fmla="*/ 751230 w 6459988"/>
              <a:gd name="connsiteY103" fmla="*/ 5608092 h 5753325"/>
              <a:gd name="connsiteX104" fmla="*/ 748008 w 6459988"/>
              <a:gd name="connsiteY104" fmla="*/ 5605052 h 5753325"/>
              <a:gd name="connsiteX105" fmla="*/ 728871 w 6459988"/>
              <a:gd name="connsiteY105" fmla="*/ 5589469 h 5753325"/>
              <a:gd name="connsiteX106" fmla="*/ 671898 w 6459988"/>
              <a:gd name="connsiteY106" fmla="*/ 5602363 h 5753325"/>
              <a:gd name="connsiteX107" fmla="*/ 615065 w 6459988"/>
              <a:gd name="connsiteY107" fmla="*/ 5580257 h 5753325"/>
              <a:gd name="connsiteX108" fmla="*/ 355785 w 6459988"/>
              <a:gd name="connsiteY108" fmla="*/ 5514383 h 5753325"/>
              <a:gd name="connsiteX109" fmla="*/ 102269 w 6459988"/>
              <a:gd name="connsiteY109" fmla="*/ 5524347 h 5753325"/>
              <a:gd name="connsiteX110" fmla="*/ 13160 w 6459988"/>
              <a:gd name="connsiteY110" fmla="*/ 5514159 h 5753325"/>
              <a:gd name="connsiteX111" fmla="*/ 0 w 6459988"/>
              <a:gd name="connsiteY111" fmla="*/ 5511735 h 5753325"/>
              <a:gd name="connsiteX112" fmla="*/ 0 w 6459988"/>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447445 w 6447632"/>
              <a:gd name="connsiteY10" fmla="*/ 780003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05877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09888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3456"/>
              <a:gd name="connsiteY0" fmla="*/ 0 h 5753325"/>
              <a:gd name="connsiteX1" fmla="*/ 6438980 w 6443456"/>
              <a:gd name="connsiteY1" fmla="*/ 0 h 5753325"/>
              <a:gd name="connsiteX2" fmla="*/ 6439047 w 6443456"/>
              <a:gd name="connsiteY2" fmla="*/ 147 h 5753325"/>
              <a:gd name="connsiteX3" fmla="*/ 6443456 w 6443456"/>
              <a:gd name="connsiteY3" fmla="*/ 130105 h 5753325"/>
              <a:gd name="connsiteX4" fmla="*/ 6422751 w 6443456"/>
              <a:gd name="connsiteY4" fmla="*/ 174163 h 5753325"/>
              <a:gd name="connsiteX5" fmla="*/ 6396598 w 6443456"/>
              <a:gd name="connsiteY5" fmla="*/ 274847 h 5753325"/>
              <a:gd name="connsiteX6" fmla="*/ 6337615 w 6443456"/>
              <a:gd name="connsiteY6" fmla="*/ 471794 h 5753325"/>
              <a:gd name="connsiteX7" fmla="*/ 6304423 w 6443456"/>
              <a:gd name="connsiteY7" fmla="*/ 582623 h 5753325"/>
              <a:gd name="connsiteX8" fmla="*/ 6303977 w 6443456"/>
              <a:gd name="connsiteY8" fmla="*/ 664291 h 5753325"/>
              <a:gd name="connsiteX9" fmla="*/ 6299372 w 6443456"/>
              <a:gd name="connsiteY9" fmla="*/ 697330 h 5753325"/>
              <a:gd name="connsiteX10" fmla="*/ 6309888 w 6443456"/>
              <a:gd name="connsiteY10" fmla="*/ 754001 h 5753325"/>
              <a:gd name="connsiteX11" fmla="*/ 6339879 w 6443456"/>
              <a:gd name="connsiteY11" fmla="*/ 811136 h 5753325"/>
              <a:gd name="connsiteX12" fmla="*/ 6330065 w 6443456"/>
              <a:gd name="connsiteY12" fmla="*/ 893399 h 5753325"/>
              <a:gd name="connsiteX13" fmla="*/ 6328618 w 6443456"/>
              <a:gd name="connsiteY13" fmla="*/ 1009766 h 5753325"/>
              <a:gd name="connsiteX14" fmla="*/ 6320797 w 6443456"/>
              <a:gd name="connsiteY14" fmla="*/ 1146964 h 5753325"/>
              <a:gd name="connsiteX15" fmla="*/ 6334400 w 6443456"/>
              <a:gd name="connsiteY15" fmla="*/ 1280757 h 5753325"/>
              <a:gd name="connsiteX16" fmla="*/ 6356023 w 6443456"/>
              <a:gd name="connsiteY16" fmla="*/ 1356227 h 5753325"/>
              <a:gd name="connsiteX17" fmla="*/ 6356157 w 6443456"/>
              <a:gd name="connsiteY17" fmla="*/ 1361967 h 5753325"/>
              <a:gd name="connsiteX18" fmla="*/ 6350613 w 6443456"/>
              <a:gd name="connsiteY18" fmla="*/ 1393569 h 5753325"/>
              <a:gd name="connsiteX19" fmla="*/ 6357062 w 6443456"/>
              <a:gd name="connsiteY19" fmla="*/ 1444071 h 5753325"/>
              <a:gd name="connsiteX20" fmla="*/ 6364832 w 6443456"/>
              <a:gd name="connsiteY20" fmla="*/ 1478763 h 5753325"/>
              <a:gd name="connsiteX21" fmla="*/ 6369745 w 6443456"/>
              <a:gd name="connsiteY21" fmla="*/ 1495680 h 5753325"/>
              <a:gd name="connsiteX22" fmla="*/ 6370898 w 6443456"/>
              <a:gd name="connsiteY22" fmla="*/ 1513331 h 5753325"/>
              <a:gd name="connsiteX23" fmla="*/ 6339773 w 6443456"/>
              <a:gd name="connsiteY23" fmla="*/ 1527414 h 5753325"/>
              <a:gd name="connsiteX24" fmla="*/ 6321854 w 6443456"/>
              <a:gd name="connsiteY24" fmla="*/ 1635366 h 5753325"/>
              <a:gd name="connsiteX25" fmla="*/ 6299489 w 6443456"/>
              <a:gd name="connsiteY25" fmla="*/ 1784860 h 5753325"/>
              <a:gd name="connsiteX26" fmla="*/ 6267878 w 6443456"/>
              <a:gd name="connsiteY26" fmla="*/ 1858572 h 5753325"/>
              <a:gd name="connsiteX27" fmla="*/ 6251146 w 6443456"/>
              <a:gd name="connsiteY27" fmla="*/ 1926167 h 5753325"/>
              <a:gd name="connsiteX28" fmla="*/ 6210686 w 6443456"/>
              <a:gd name="connsiteY28" fmla="*/ 2014834 h 5753325"/>
              <a:gd name="connsiteX29" fmla="*/ 6106652 w 6443456"/>
              <a:gd name="connsiteY29" fmla="*/ 2150572 h 5753325"/>
              <a:gd name="connsiteX30" fmla="*/ 6097813 w 6443456"/>
              <a:gd name="connsiteY30" fmla="*/ 2172208 h 5753325"/>
              <a:gd name="connsiteX31" fmla="*/ 6095990 w 6443456"/>
              <a:gd name="connsiteY31" fmla="*/ 2181185 h 5753325"/>
              <a:gd name="connsiteX32" fmla="*/ 6090126 w 6443456"/>
              <a:gd name="connsiteY32" fmla="*/ 2192533 h 5753325"/>
              <a:gd name="connsiteX33" fmla="*/ 6089503 w 6443456"/>
              <a:gd name="connsiteY33" fmla="*/ 2192543 h 5753325"/>
              <a:gd name="connsiteX34" fmla="*/ 6084946 w 6443456"/>
              <a:gd name="connsiteY34" fmla="*/ 2203694 h 5753325"/>
              <a:gd name="connsiteX35" fmla="*/ 5987861 w 6443456"/>
              <a:gd name="connsiteY35" fmla="*/ 2304868 h 5753325"/>
              <a:gd name="connsiteX36" fmla="*/ 5973439 w 6443456"/>
              <a:gd name="connsiteY36" fmla="*/ 2385635 h 5753325"/>
              <a:gd name="connsiteX37" fmla="*/ 5916727 w 6443456"/>
              <a:gd name="connsiteY37" fmla="*/ 2458777 h 5753325"/>
              <a:gd name="connsiteX38" fmla="*/ 5856524 w 6443456"/>
              <a:gd name="connsiteY38" fmla="*/ 2583281 h 5753325"/>
              <a:gd name="connsiteX39" fmla="*/ 5838091 w 6443456"/>
              <a:gd name="connsiteY39" fmla="*/ 2753474 h 5753325"/>
              <a:gd name="connsiteX40" fmla="*/ 5744296 w 6443456"/>
              <a:gd name="connsiteY40" fmla="*/ 2893276 h 5753325"/>
              <a:gd name="connsiteX41" fmla="*/ 5682522 w 6443456"/>
              <a:gd name="connsiteY41" fmla="*/ 3044368 h 5753325"/>
              <a:gd name="connsiteX42" fmla="*/ 5557886 w 6443456"/>
              <a:gd name="connsiteY42" fmla="*/ 3304853 h 5753325"/>
              <a:gd name="connsiteX43" fmla="*/ 5483942 w 6443456"/>
              <a:gd name="connsiteY43" fmla="*/ 3416604 h 5753325"/>
              <a:gd name="connsiteX44" fmla="*/ 5461007 w 6443456"/>
              <a:gd name="connsiteY44" fmla="*/ 3503742 h 5753325"/>
              <a:gd name="connsiteX45" fmla="*/ 5437889 w 6443456"/>
              <a:gd name="connsiteY45" fmla="*/ 3559927 h 5753325"/>
              <a:gd name="connsiteX46" fmla="*/ 5432770 w 6443456"/>
              <a:gd name="connsiteY46" fmla="*/ 3562948 h 5753325"/>
              <a:gd name="connsiteX47" fmla="*/ 5406795 w 6443456"/>
              <a:gd name="connsiteY47" fmla="*/ 3578594 h 5753325"/>
              <a:gd name="connsiteX48" fmla="*/ 5381495 w 6443456"/>
              <a:gd name="connsiteY48" fmla="*/ 3599883 h 5753325"/>
              <a:gd name="connsiteX49" fmla="*/ 5363689 w 6443456"/>
              <a:gd name="connsiteY49" fmla="*/ 3633299 h 5753325"/>
              <a:gd name="connsiteX50" fmla="*/ 5291870 w 6443456"/>
              <a:gd name="connsiteY50" fmla="*/ 3799039 h 5753325"/>
              <a:gd name="connsiteX51" fmla="*/ 5241600 w 6443456"/>
              <a:gd name="connsiteY51" fmla="*/ 3894238 h 5753325"/>
              <a:gd name="connsiteX52" fmla="*/ 5211041 w 6443456"/>
              <a:gd name="connsiteY52" fmla="*/ 3924184 h 5753325"/>
              <a:gd name="connsiteX53" fmla="*/ 5176073 w 6443456"/>
              <a:gd name="connsiteY53" fmla="*/ 3970179 h 5753325"/>
              <a:gd name="connsiteX54" fmla="*/ 5172826 w 6443456"/>
              <a:gd name="connsiteY54" fmla="*/ 3991773 h 5753325"/>
              <a:gd name="connsiteX55" fmla="*/ 5157053 w 6443456"/>
              <a:gd name="connsiteY55" fmla="*/ 3997708 h 5753325"/>
              <a:gd name="connsiteX56" fmla="*/ 5127922 w 6443456"/>
              <a:gd name="connsiteY56" fmla="*/ 4022660 h 5753325"/>
              <a:gd name="connsiteX57" fmla="*/ 5020872 w 6443456"/>
              <a:gd name="connsiteY57" fmla="*/ 4075951 h 5753325"/>
              <a:gd name="connsiteX58" fmla="*/ 4991410 w 6443456"/>
              <a:gd name="connsiteY58" fmla="*/ 4087598 h 5753325"/>
              <a:gd name="connsiteX59" fmla="*/ 4930112 w 6443456"/>
              <a:gd name="connsiteY59" fmla="*/ 4138459 h 5753325"/>
              <a:gd name="connsiteX60" fmla="*/ 4834224 w 6443456"/>
              <a:gd name="connsiteY60" fmla="*/ 4231643 h 5753325"/>
              <a:gd name="connsiteX61" fmla="*/ 4812599 w 6443456"/>
              <a:gd name="connsiteY61" fmla="*/ 4249449 h 5753325"/>
              <a:gd name="connsiteX62" fmla="*/ 4789188 w 6443456"/>
              <a:gd name="connsiteY62" fmla="*/ 4256678 h 5753325"/>
              <a:gd name="connsiteX63" fmla="*/ 4779554 w 6443456"/>
              <a:gd name="connsiteY63" fmla="*/ 4251313 h 5753325"/>
              <a:gd name="connsiteX64" fmla="*/ 4766885 w 6443456"/>
              <a:gd name="connsiteY64" fmla="*/ 4259812 h 5753325"/>
              <a:gd name="connsiteX65" fmla="*/ 4762510 w 6443456"/>
              <a:gd name="connsiteY65" fmla="*/ 4260383 h 5753325"/>
              <a:gd name="connsiteX66" fmla="*/ 4738416 w 6443456"/>
              <a:gd name="connsiteY66" fmla="*/ 4265355 h 5753325"/>
              <a:gd name="connsiteX67" fmla="*/ 4712007 w 6443456"/>
              <a:gd name="connsiteY67" fmla="*/ 4317892 h 5753325"/>
              <a:gd name="connsiteX68" fmla="*/ 4658930 w 6443456"/>
              <a:gd name="connsiteY68" fmla="*/ 4348041 h 5753325"/>
              <a:gd name="connsiteX69" fmla="*/ 4443526 w 6443456"/>
              <a:gd name="connsiteY69" fmla="*/ 4507851 h 5753325"/>
              <a:gd name="connsiteX70" fmla="*/ 4289766 w 6443456"/>
              <a:gd name="connsiteY70" fmla="*/ 4711450 h 5753325"/>
              <a:gd name="connsiteX71" fmla="*/ 4150870 w 6443456"/>
              <a:gd name="connsiteY71" fmla="*/ 4818480 h 5753325"/>
              <a:gd name="connsiteX72" fmla="*/ 4006639 w 6443456"/>
              <a:gd name="connsiteY72" fmla="*/ 4933815 h 5753325"/>
              <a:gd name="connsiteX73" fmla="*/ 3298210 w 6443456"/>
              <a:gd name="connsiteY73" fmla="*/ 5070790 h 5753325"/>
              <a:gd name="connsiteX74" fmla="*/ 2947678 w 6443456"/>
              <a:gd name="connsiteY74" fmla="*/ 5117869 h 5753325"/>
              <a:gd name="connsiteX75" fmla="*/ 2822169 w 6443456"/>
              <a:gd name="connsiteY75" fmla="*/ 5129396 h 5753325"/>
              <a:gd name="connsiteX76" fmla="*/ 2538773 w 6443456"/>
              <a:gd name="connsiteY76" fmla="*/ 5313397 h 5753325"/>
              <a:gd name="connsiteX77" fmla="*/ 2014500 w 6443456"/>
              <a:gd name="connsiteY77" fmla="*/ 5519744 h 5753325"/>
              <a:gd name="connsiteX78" fmla="*/ 1934391 w 6443456"/>
              <a:gd name="connsiteY78" fmla="*/ 5591335 h 5753325"/>
              <a:gd name="connsiteX79" fmla="*/ 1892550 w 6443456"/>
              <a:gd name="connsiteY79" fmla="*/ 5649708 h 5753325"/>
              <a:gd name="connsiteX80" fmla="*/ 1854769 w 6443456"/>
              <a:gd name="connsiteY80" fmla="*/ 5647691 h 5753325"/>
              <a:gd name="connsiteX81" fmla="*/ 1809461 w 6443456"/>
              <a:gd name="connsiteY81" fmla="*/ 5648628 h 5753325"/>
              <a:gd name="connsiteX82" fmla="*/ 1745150 w 6443456"/>
              <a:gd name="connsiteY82" fmla="*/ 5693879 h 5753325"/>
              <a:gd name="connsiteX83" fmla="*/ 1713375 w 6443456"/>
              <a:gd name="connsiteY83" fmla="*/ 5684672 h 5753325"/>
              <a:gd name="connsiteX84" fmla="*/ 1707808 w 6443456"/>
              <a:gd name="connsiteY84" fmla="*/ 5682611 h 5753325"/>
              <a:gd name="connsiteX85" fmla="*/ 1679313 w 6443456"/>
              <a:gd name="connsiteY85" fmla="*/ 5672360 h 5753325"/>
              <a:gd name="connsiteX86" fmla="*/ 1646933 w 6443456"/>
              <a:gd name="connsiteY86" fmla="*/ 5666227 h 5753325"/>
              <a:gd name="connsiteX87" fmla="*/ 1610055 w 6443456"/>
              <a:gd name="connsiteY87" fmla="*/ 5673643 h 5753325"/>
              <a:gd name="connsiteX88" fmla="*/ 1437641 w 6443456"/>
              <a:gd name="connsiteY88" fmla="*/ 5723266 h 5753325"/>
              <a:gd name="connsiteX89" fmla="*/ 1332869 w 6443456"/>
              <a:gd name="connsiteY89" fmla="*/ 5744752 h 5753325"/>
              <a:gd name="connsiteX90" fmla="*/ 1290525 w 6443456"/>
              <a:gd name="connsiteY90" fmla="*/ 5740036 h 5753325"/>
              <a:gd name="connsiteX91" fmla="*/ 1233107 w 6443456"/>
              <a:gd name="connsiteY91" fmla="*/ 5742106 h 5753325"/>
              <a:gd name="connsiteX92" fmla="*/ 1214532 w 6443456"/>
              <a:gd name="connsiteY92" fmla="*/ 5753325 h 5753325"/>
              <a:gd name="connsiteX93" fmla="*/ 1199955 w 6443456"/>
              <a:gd name="connsiteY93" fmla="*/ 5744831 h 5753325"/>
              <a:gd name="connsiteX94" fmla="*/ 1162337 w 6443456"/>
              <a:gd name="connsiteY94" fmla="*/ 5738048 h 5753325"/>
              <a:gd name="connsiteX95" fmla="*/ 1053457 w 6443456"/>
              <a:gd name="connsiteY95" fmla="*/ 5688676 h 5753325"/>
              <a:gd name="connsiteX96" fmla="*/ 1025798 w 6443456"/>
              <a:gd name="connsiteY96" fmla="*/ 5673166 h 5753325"/>
              <a:gd name="connsiteX97" fmla="*/ 947900 w 6443456"/>
              <a:gd name="connsiteY97" fmla="*/ 5657848 h 5753325"/>
              <a:gd name="connsiteX98" fmla="*/ 815627 w 6443456"/>
              <a:gd name="connsiteY98" fmla="*/ 5642557 h 5753325"/>
              <a:gd name="connsiteX99" fmla="*/ 788251 w 6443456"/>
              <a:gd name="connsiteY99" fmla="*/ 5637065 h 5753325"/>
              <a:gd name="connsiteX100" fmla="*/ 767822 w 6443456"/>
              <a:gd name="connsiteY100" fmla="*/ 5623450 h 5753325"/>
              <a:gd name="connsiteX101" fmla="*/ 765791 w 6443456"/>
              <a:gd name="connsiteY101" fmla="*/ 5612539 h 5753325"/>
              <a:gd name="connsiteX102" fmla="*/ 751230 w 6443456"/>
              <a:gd name="connsiteY102" fmla="*/ 5608092 h 5753325"/>
              <a:gd name="connsiteX103" fmla="*/ 748008 w 6443456"/>
              <a:gd name="connsiteY103" fmla="*/ 5605052 h 5753325"/>
              <a:gd name="connsiteX104" fmla="*/ 728871 w 6443456"/>
              <a:gd name="connsiteY104" fmla="*/ 5589469 h 5753325"/>
              <a:gd name="connsiteX105" fmla="*/ 671898 w 6443456"/>
              <a:gd name="connsiteY105" fmla="*/ 5602363 h 5753325"/>
              <a:gd name="connsiteX106" fmla="*/ 615065 w 6443456"/>
              <a:gd name="connsiteY106" fmla="*/ 5580257 h 5753325"/>
              <a:gd name="connsiteX107" fmla="*/ 355785 w 6443456"/>
              <a:gd name="connsiteY107" fmla="*/ 5514383 h 5753325"/>
              <a:gd name="connsiteX108" fmla="*/ 102269 w 6443456"/>
              <a:gd name="connsiteY108" fmla="*/ 5524347 h 5753325"/>
              <a:gd name="connsiteX109" fmla="*/ 13160 w 6443456"/>
              <a:gd name="connsiteY109" fmla="*/ 5514159 h 5753325"/>
              <a:gd name="connsiteX110" fmla="*/ 0 w 6443456"/>
              <a:gd name="connsiteY110" fmla="*/ 5511735 h 5753325"/>
              <a:gd name="connsiteX111" fmla="*/ 0 w 6443456"/>
              <a:gd name="connsiteY111" fmla="*/ 0 h 57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443456" h="5753325">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08F508-1979-4FF6-21A2-CC54C398D02B}"/>
              </a:ext>
            </a:extLst>
          </p:cNvPr>
          <p:cNvSpPr>
            <a:spLocks noGrp="1"/>
          </p:cNvSpPr>
          <p:nvPr>
            <p:ph type="title"/>
          </p:nvPr>
        </p:nvSpPr>
        <p:spPr>
          <a:xfrm>
            <a:off x="838199" y="1068891"/>
            <a:ext cx="4259731" cy="1985085"/>
          </a:xfrm>
        </p:spPr>
        <p:txBody>
          <a:bodyPr anchor="b">
            <a:normAutofit/>
          </a:bodyPr>
          <a:lstStyle/>
          <a:p>
            <a:pPr algn="ctr"/>
            <a:r>
              <a:rPr lang="en-GB"/>
              <a:t>Page 8</a:t>
            </a:r>
          </a:p>
        </p:txBody>
      </p:sp>
      <p:sp>
        <p:nvSpPr>
          <p:cNvPr id="19" name="Freeform: Shape 13">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664" y="3440576"/>
            <a:ext cx="4114800" cy="267505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D47BD1C4-DC9E-357A-904A-B07EF377695B}"/>
              </a:ext>
            </a:extLst>
          </p:cNvPr>
          <p:cNvPicPr>
            <a:picLocks noChangeAspect="1"/>
          </p:cNvPicPr>
          <p:nvPr/>
        </p:nvPicPr>
        <p:blipFill>
          <a:blip r:embed="rId2"/>
          <a:stretch>
            <a:fillRect/>
          </a:stretch>
        </p:blipFill>
        <p:spPr>
          <a:xfrm>
            <a:off x="1049617" y="4210023"/>
            <a:ext cx="3836894" cy="1141774"/>
          </a:xfrm>
          <a:prstGeom prst="rect">
            <a:avLst/>
          </a:prstGeom>
        </p:spPr>
      </p:pic>
      <p:sp>
        <p:nvSpPr>
          <p:cNvPr id="16"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4188" y="584034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7BE9FFC2-3B2B-11CE-345A-E6A44643B442}"/>
              </a:ext>
            </a:extLst>
          </p:cNvPr>
          <p:cNvSpPr>
            <a:spLocks noGrp="1"/>
          </p:cNvSpPr>
          <p:nvPr>
            <p:ph idx="1"/>
          </p:nvPr>
        </p:nvSpPr>
        <p:spPr>
          <a:xfrm>
            <a:off x="6586415" y="723153"/>
            <a:ext cx="4555782" cy="5392482"/>
          </a:xfrm>
        </p:spPr>
        <p:txBody>
          <a:bodyPr anchor="ctr">
            <a:normAutofit/>
          </a:bodyPr>
          <a:lstStyle/>
          <a:p>
            <a:r>
              <a:rPr lang="en-GB" sz="2000" dirty="0"/>
              <a:t>Lyrics of “Johnny I Hardly Knew Ye” (</a:t>
            </a:r>
            <a:r>
              <a:rPr lang="en-GB" sz="2000" dirty="0" err="1"/>
              <a:t>Roud</a:t>
            </a:r>
            <a:r>
              <a:rPr lang="en-GB" sz="2000" dirty="0"/>
              <a:t> 3137), Irish traditional song, referencing Kandyan Wars (Sri Lanka / Ceylon) c.1795-1818.</a:t>
            </a:r>
          </a:p>
          <a:p>
            <a:r>
              <a:rPr lang="en-GB" sz="2000" dirty="0">
                <a:hlinkClick r:id="rId3"/>
              </a:rPr>
              <a:t>https://www.jfklibrary.org/learn/about-jfk/life-of-john-f-kennedy/fast-facts-john-f-kennedy/johnny-i-hardly-knew-ye-irish-folk-song</a:t>
            </a:r>
            <a:endParaRPr lang="en-GB" sz="2000" dirty="0"/>
          </a:p>
          <a:p>
            <a:r>
              <a:rPr lang="en-GB" sz="2000" dirty="0"/>
              <a:t>“Indeed, </a:t>
            </a:r>
            <a:r>
              <a:rPr lang="en-GB" sz="2000" dirty="0">
                <a:highlight>
                  <a:srgbClr val="FFFF00"/>
                </a:highlight>
              </a:rPr>
              <a:t>your dancing days are done</a:t>
            </a:r>
            <a:r>
              <a:rPr lang="en-GB" sz="2000" dirty="0"/>
              <a:t>!”</a:t>
            </a:r>
          </a:p>
        </p:txBody>
      </p:sp>
    </p:spTree>
    <p:extLst>
      <p:ext uri="{BB962C8B-B14F-4D97-AF65-F5344CB8AC3E}">
        <p14:creationId xmlns:p14="http://schemas.microsoft.com/office/powerpoint/2010/main" val="3197948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3B5DE5-B37A-0BD7-D51F-F2EC9EDC36E8}"/>
              </a:ext>
            </a:extLst>
          </p:cNvPr>
          <p:cNvSpPr>
            <a:spLocks noGrp="1"/>
          </p:cNvSpPr>
          <p:nvPr>
            <p:ph type="title"/>
          </p:nvPr>
        </p:nvSpPr>
        <p:spPr>
          <a:xfrm>
            <a:off x="838201" y="365125"/>
            <a:ext cx="3816095" cy="1938076"/>
          </a:xfrm>
        </p:spPr>
        <p:txBody>
          <a:bodyPr>
            <a:normAutofit/>
          </a:bodyPr>
          <a:lstStyle/>
          <a:p>
            <a:r>
              <a:rPr lang="en-GB"/>
              <a:t>Page 9</a:t>
            </a:r>
            <a:endParaRPr lang="en-GB" dirty="0"/>
          </a:p>
        </p:txBody>
      </p:sp>
      <p:sp>
        <p:nvSpPr>
          <p:cNvPr id="3" name="Content Placeholder 2">
            <a:extLst>
              <a:ext uri="{FF2B5EF4-FFF2-40B4-BE49-F238E27FC236}">
                <a16:creationId xmlns:a16="http://schemas.microsoft.com/office/drawing/2014/main" id="{C5DBEEE8-0845-3149-8AC0-878FF50D10D8}"/>
              </a:ext>
            </a:extLst>
          </p:cNvPr>
          <p:cNvSpPr>
            <a:spLocks noGrp="1"/>
          </p:cNvSpPr>
          <p:nvPr>
            <p:ph idx="1"/>
          </p:nvPr>
        </p:nvSpPr>
        <p:spPr>
          <a:xfrm>
            <a:off x="838201" y="2482589"/>
            <a:ext cx="3816096" cy="3694373"/>
          </a:xfrm>
        </p:spPr>
        <p:txBody>
          <a:bodyPr>
            <a:normAutofit/>
          </a:bodyPr>
          <a:lstStyle/>
          <a:p>
            <a:r>
              <a:rPr lang="en-GB" sz="2000" dirty="0"/>
              <a:t>Royal Hospital, </a:t>
            </a:r>
            <a:r>
              <a:rPr lang="en-GB" sz="2000" dirty="0" err="1"/>
              <a:t>Haslar</a:t>
            </a:r>
            <a:r>
              <a:rPr lang="en-GB" sz="2000" dirty="0"/>
              <a:t>, near Portsmouth: view from right. Coloured aquatint with etching by J. Wells, 1799, after J. Hall (Chaplain to the Royal Hospital </a:t>
            </a:r>
            <a:r>
              <a:rPr lang="en-GB" sz="2000" dirty="0" err="1"/>
              <a:t>Haslar</a:t>
            </a:r>
            <a:r>
              <a:rPr lang="en-GB" sz="2000" dirty="0"/>
              <a:t>)</a:t>
            </a:r>
          </a:p>
          <a:p>
            <a:r>
              <a:rPr lang="en-GB" sz="2000" dirty="0">
                <a:hlinkClick r:id="rId3"/>
              </a:rPr>
              <a:t>https://wellcomecollection.org/works/knyq47k5/items</a:t>
            </a:r>
            <a:r>
              <a:rPr lang="en-GB" sz="2000" dirty="0"/>
              <a:t>  </a:t>
            </a:r>
          </a:p>
          <a:p>
            <a:pPr marL="0" indent="0">
              <a:buNone/>
            </a:pPr>
            <a:endParaRPr lang="en-GB" sz="2000" dirty="0"/>
          </a:p>
        </p:txBody>
      </p:sp>
      <p:pic>
        <p:nvPicPr>
          <p:cNvPr id="2050" name="Picture 2" descr="Royal Hospital, Haslar, near Portsmouth: view from right. Coloured aquatint with etching by J. Wells, 1799, after J. Hall.">
            <a:extLst>
              <a:ext uri="{FF2B5EF4-FFF2-40B4-BE49-F238E27FC236}">
                <a16:creationId xmlns:a16="http://schemas.microsoft.com/office/drawing/2014/main" id="{36604BBC-C209-8061-26DB-C6C8DFDF7A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9479" r="-1" b="2750"/>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36382A4-8691-44B5-9B94-BF8A279CAC26}"/>
              </a:ext>
            </a:extLst>
          </p:cNvPr>
          <p:cNvPicPr>
            <a:picLocks noChangeAspect="1"/>
          </p:cNvPicPr>
          <p:nvPr/>
        </p:nvPicPr>
        <p:blipFill>
          <a:blip r:embed="rId5"/>
          <a:srcRect l="11235" r="20121" b="1"/>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635553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08C80C-3C70-82F3-81D8-FF992D8C7CC0}"/>
              </a:ext>
            </a:extLst>
          </p:cNvPr>
          <p:cNvSpPr>
            <a:spLocks noGrp="1"/>
          </p:cNvSpPr>
          <p:nvPr>
            <p:ph type="title"/>
          </p:nvPr>
        </p:nvSpPr>
        <p:spPr>
          <a:xfrm>
            <a:off x="572493" y="238539"/>
            <a:ext cx="11018520" cy="1434415"/>
          </a:xfrm>
        </p:spPr>
        <p:txBody>
          <a:bodyPr anchor="b">
            <a:normAutofit/>
          </a:bodyPr>
          <a:lstStyle/>
          <a:p>
            <a:r>
              <a:rPr lang="en-GB" sz="5400"/>
              <a:t>Page 9</a:t>
            </a:r>
          </a:p>
        </p:txBody>
      </p:sp>
      <p:sp>
        <p:nvSpPr>
          <p:cNvPr id="2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154B6A46-2037-6F6D-58CA-955BA93AE5DA}"/>
              </a:ext>
            </a:extLst>
          </p:cNvPr>
          <p:cNvSpPr>
            <a:spLocks noGrp="1"/>
          </p:cNvSpPr>
          <p:nvPr>
            <p:ph idx="1"/>
          </p:nvPr>
        </p:nvSpPr>
        <p:spPr>
          <a:xfrm>
            <a:off x="572493" y="2071316"/>
            <a:ext cx="6713552" cy="4119172"/>
          </a:xfrm>
        </p:spPr>
        <p:txBody>
          <a:bodyPr anchor="t">
            <a:normAutofit/>
          </a:bodyPr>
          <a:lstStyle/>
          <a:p>
            <a:r>
              <a:rPr lang="en-GB" sz="2200" dirty="0"/>
              <a:t>Admiralty, </a:t>
            </a:r>
            <a:r>
              <a:rPr lang="en-GB" sz="2200" i="1" dirty="0"/>
              <a:t>Instructions for the Royal Naval Hospitals at </a:t>
            </a:r>
            <a:r>
              <a:rPr lang="en-GB" sz="2200" i="1" dirty="0" err="1"/>
              <a:t>Haslar</a:t>
            </a:r>
            <a:r>
              <a:rPr lang="en-GB" sz="2200" i="1" dirty="0"/>
              <a:t> and Plymouth </a:t>
            </a:r>
            <a:r>
              <a:rPr lang="en-GB" sz="2200" dirty="0"/>
              <a:t>(1834), art. 14, p.93.</a:t>
            </a:r>
          </a:p>
          <a:p>
            <a:r>
              <a:rPr lang="en-GB" sz="2200" dirty="0">
                <a:hlinkClick r:id="rId2"/>
              </a:rPr>
              <a:t>https://archive.org/details/b28741171</a:t>
            </a:r>
            <a:r>
              <a:rPr lang="en-GB" sz="2200" dirty="0"/>
              <a:t> </a:t>
            </a:r>
          </a:p>
          <a:p>
            <a:r>
              <a:rPr lang="en-GB" sz="2200" dirty="0"/>
              <a:t>“Those </a:t>
            </a:r>
            <a:r>
              <a:rPr lang="en-GB" sz="2200" dirty="0">
                <a:highlight>
                  <a:srgbClr val="FFFF00"/>
                </a:highlight>
              </a:rPr>
              <a:t>discharged as unserviceable </a:t>
            </a:r>
            <a:r>
              <a:rPr lang="en-GB" sz="2200" dirty="0"/>
              <a:t>… are to receive their sick-tickets with the discharge certificate … they are to attend at our Office in London, on the first surveying day following their discharge, in order that their claims to be pensioned may be decided upon.”</a:t>
            </a:r>
          </a:p>
        </p:txBody>
      </p:sp>
      <p:pic>
        <p:nvPicPr>
          <p:cNvPr id="5" name="Picture 4" descr="A cartoon of a child with crutches&#10;&#10;Description automatically generated">
            <a:extLst>
              <a:ext uri="{FF2B5EF4-FFF2-40B4-BE49-F238E27FC236}">
                <a16:creationId xmlns:a16="http://schemas.microsoft.com/office/drawing/2014/main" id="{ED9AE342-364B-46A0-9203-0BE96831586C}"/>
              </a:ext>
            </a:extLst>
          </p:cNvPr>
          <p:cNvPicPr>
            <a:picLocks noChangeAspect="1"/>
          </p:cNvPicPr>
          <p:nvPr/>
        </p:nvPicPr>
        <p:blipFill>
          <a:blip r:embed="rId3"/>
          <a:srcRect l="8193"/>
          <a:stretch/>
        </p:blipFill>
        <p:spPr>
          <a:xfrm>
            <a:off x="7675658" y="2093976"/>
            <a:ext cx="3941064" cy="4096512"/>
          </a:xfrm>
          <a:prstGeom prst="rect">
            <a:avLst/>
          </a:prstGeom>
        </p:spPr>
      </p:pic>
    </p:spTree>
    <p:extLst>
      <p:ext uri="{BB962C8B-B14F-4D97-AF65-F5344CB8AC3E}">
        <p14:creationId xmlns:p14="http://schemas.microsoft.com/office/powerpoint/2010/main" val="2057921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BD216A5-B746-5131-B737-D1CE673D9BB7}"/>
              </a:ext>
            </a:extLst>
          </p:cNvPr>
          <p:cNvPicPr>
            <a:picLocks noChangeAspect="1"/>
          </p:cNvPicPr>
          <p:nvPr/>
        </p:nvPicPr>
        <p:blipFill>
          <a:blip r:embed="rId2"/>
          <a:srcRect t="24093" r="-2" b="2535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a:extLst>
              <a:ext uri="{FF2B5EF4-FFF2-40B4-BE49-F238E27FC236}">
                <a16:creationId xmlns:a16="http://schemas.microsoft.com/office/drawing/2014/main" id="{F6C12737-40C4-2353-A89B-0741D7D3B338}"/>
              </a:ext>
            </a:extLst>
          </p:cNvPr>
          <p:cNvPicPr>
            <a:picLocks noChangeAspect="1"/>
          </p:cNvPicPr>
          <p:nvPr/>
        </p:nvPicPr>
        <p:blipFill>
          <a:blip r:embed="rId3"/>
          <a:srcRect r="-2" b="256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9" name="Freeform: Shape 2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C6CDAF3D-4EF7-2334-6580-5C9FEF23D945}"/>
              </a:ext>
            </a:extLst>
          </p:cNvPr>
          <p:cNvSpPr>
            <a:spLocks noGrp="1"/>
          </p:cNvSpPr>
          <p:nvPr>
            <p:ph type="title"/>
          </p:nvPr>
        </p:nvSpPr>
        <p:spPr>
          <a:xfrm>
            <a:off x="448056" y="859536"/>
            <a:ext cx="4832802" cy="1243584"/>
          </a:xfrm>
        </p:spPr>
        <p:txBody>
          <a:bodyPr>
            <a:normAutofit/>
          </a:bodyPr>
          <a:lstStyle/>
          <a:p>
            <a:r>
              <a:rPr lang="en-GB" sz="3400"/>
              <a:t>Page 9</a:t>
            </a:r>
          </a:p>
        </p:txBody>
      </p:sp>
      <p:sp>
        <p:nvSpPr>
          <p:cNvPr id="28" name="Rectangle 2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 name="Rectangle 2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14CBFCA-6A7A-93CF-81FB-71150F283FB7}"/>
              </a:ext>
            </a:extLst>
          </p:cNvPr>
          <p:cNvSpPr>
            <a:spLocks noGrp="1"/>
          </p:cNvSpPr>
          <p:nvPr>
            <p:ph idx="1"/>
          </p:nvPr>
        </p:nvSpPr>
        <p:spPr>
          <a:xfrm>
            <a:off x="448056" y="2512611"/>
            <a:ext cx="4832803" cy="3664351"/>
          </a:xfrm>
        </p:spPr>
        <p:txBody>
          <a:bodyPr>
            <a:normAutofit lnSpcReduction="10000"/>
          </a:bodyPr>
          <a:lstStyle/>
          <a:p>
            <a:r>
              <a:rPr lang="en-GB" sz="2000" dirty="0"/>
              <a:t>Pay Book of Naval Out Pensions, Greenwich Hospital, Admiralty, ADM22/287/00055, p.57, no. 1214 (listed as Wm Waters / Ganymede / entry 2 June 1817).</a:t>
            </a:r>
          </a:p>
          <a:p>
            <a:r>
              <a:rPr lang="en-GB" sz="2000" dirty="0">
                <a:hlinkClick r:id="rId4"/>
              </a:rPr>
              <a:t>https://www.nationalarchives.gov.uk/help-with-your-research/research-guides/royal-navy-ratings-pensions/</a:t>
            </a:r>
            <a:r>
              <a:rPr lang="en-GB" sz="2000" dirty="0"/>
              <a:t>  </a:t>
            </a:r>
          </a:p>
          <a:p>
            <a:r>
              <a:rPr lang="en-GB" sz="2000" dirty="0"/>
              <a:t>Billy Waters would have collected his out-pension of £20 per annum in quarterly lumps of £5 anytime after the 15</a:t>
            </a:r>
            <a:r>
              <a:rPr lang="en-GB" sz="2000" baseline="30000" dirty="0"/>
              <a:t>th</a:t>
            </a:r>
            <a:r>
              <a:rPr lang="en-GB" sz="2000" dirty="0"/>
              <a:t> of January, April, July and October, from Greenwich.</a:t>
            </a:r>
          </a:p>
        </p:txBody>
      </p:sp>
    </p:spTree>
    <p:extLst>
      <p:ext uri="{BB962C8B-B14F-4D97-AF65-F5344CB8AC3E}">
        <p14:creationId xmlns:p14="http://schemas.microsoft.com/office/powerpoint/2010/main" val="1676406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DCD773-7185-B8F0-3A91-C4BA06C19F67}"/>
              </a:ext>
            </a:extLst>
          </p:cNvPr>
          <p:cNvSpPr>
            <a:spLocks noGrp="1"/>
          </p:cNvSpPr>
          <p:nvPr>
            <p:ph type="title"/>
          </p:nvPr>
        </p:nvSpPr>
        <p:spPr>
          <a:xfrm>
            <a:off x="612648" y="365125"/>
            <a:ext cx="5295015" cy="2063808"/>
          </a:xfrm>
        </p:spPr>
        <p:txBody>
          <a:bodyPr anchor="b">
            <a:normAutofit/>
          </a:bodyPr>
          <a:lstStyle/>
          <a:p>
            <a:r>
              <a:rPr lang="en-GB" sz="5400"/>
              <a:t>Page 10</a:t>
            </a:r>
          </a:p>
        </p:txBody>
      </p:sp>
      <p:sp>
        <p:nvSpPr>
          <p:cNvPr id="36"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08B474-7A03-3DD5-8159-5631BE340B09}"/>
              </a:ext>
            </a:extLst>
          </p:cNvPr>
          <p:cNvSpPr>
            <a:spLocks noGrp="1"/>
          </p:cNvSpPr>
          <p:nvPr>
            <p:ph idx="1"/>
          </p:nvPr>
        </p:nvSpPr>
        <p:spPr>
          <a:xfrm>
            <a:off x="612648" y="2908005"/>
            <a:ext cx="5295015" cy="3268957"/>
          </a:xfrm>
        </p:spPr>
        <p:txBody>
          <a:bodyPr>
            <a:normAutofit fontScale="92500"/>
          </a:bodyPr>
          <a:lstStyle/>
          <a:p>
            <a:r>
              <a:rPr lang="en-GB" sz="1200" dirty="0"/>
              <a:t>Print by John Thomas Smith in </a:t>
            </a:r>
            <a:r>
              <a:rPr lang="en-GB" sz="1200" i="1" dirty="0" err="1"/>
              <a:t>Vagabondia</a:t>
            </a:r>
            <a:r>
              <a:rPr lang="en-GB" sz="1200" i="1" dirty="0"/>
              <a:t> </a:t>
            </a:r>
            <a:r>
              <a:rPr lang="en-GB" sz="1200" dirty="0"/>
              <a:t>(1817), description p.33.</a:t>
            </a:r>
          </a:p>
          <a:p>
            <a:r>
              <a:rPr lang="en-GB" sz="1200" dirty="0">
                <a:hlinkClick r:id="rId3"/>
              </a:rPr>
              <a:t>https://collections.vam.ac.uk/item/O70058/print-smith-john-thomas/</a:t>
            </a:r>
            <a:endParaRPr lang="en-GB" sz="1200" dirty="0"/>
          </a:p>
          <a:p>
            <a:r>
              <a:rPr lang="en-GB" sz="1200" dirty="0"/>
              <a:t>“Black Joe [built] … a model of the ship </a:t>
            </a:r>
            <a:r>
              <a:rPr lang="en-GB" sz="1200" i="1" dirty="0"/>
              <a:t>Nelson </a:t>
            </a:r>
            <a:r>
              <a:rPr lang="en-GB" sz="1200" dirty="0"/>
              <a:t>… which, when placed on his cap, he can, by a bow of thanks … give the appearance of sea-motion … as frequently to be seen in the rural village as in great cities.”</a:t>
            </a:r>
          </a:p>
          <a:p>
            <a:r>
              <a:rPr lang="en-GB" sz="1200" dirty="0"/>
              <a:t>Anon., “London Ballad Singers” in </a:t>
            </a:r>
            <a:r>
              <a:rPr lang="en-GB" sz="1200" i="1" dirty="0"/>
              <a:t>The Mirror of Literature</a:t>
            </a:r>
            <a:r>
              <a:rPr lang="en-GB" sz="1200" dirty="0"/>
              <a:t> 6.150 (July 1825), p.42.</a:t>
            </a:r>
          </a:p>
          <a:p>
            <a:r>
              <a:rPr lang="en-GB" sz="1200" dirty="0">
                <a:hlinkClick r:id="rId4"/>
              </a:rPr>
              <a:t>https://books.google.co.uk/books?id=vmcJAAAAQAAJ</a:t>
            </a:r>
            <a:r>
              <a:rPr lang="en-GB" sz="1200" dirty="0"/>
              <a:t> </a:t>
            </a:r>
          </a:p>
          <a:p>
            <a:r>
              <a:rPr lang="en-GB" sz="1200" dirty="0"/>
              <a:t>“But who is there, old or young, among the busy population of Tower-Hill, that does not bear in mind … Joe Johnson!”</a:t>
            </a:r>
          </a:p>
          <a:p>
            <a:r>
              <a:rPr lang="en-GB" sz="1200" dirty="0"/>
              <a:t>Joseph Johnson was a former sailor of Afro-Caribbean origins in the British merchant navy who was discharged without a pension and settled in London, where he became a street entertainer and ballad singer. Some scholars have linked his performance to </a:t>
            </a:r>
            <a:r>
              <a:rPr lang="en-GB" sz="1200" dirty="0" err="1"/>
              <a:t>Jonkonnu</a:t>
            </a:r>
            <a:r>
              <a:rPr lang="en-GB" sz="1200" dirty="0"/>
              <a:t>.</a:t>
            </a:r>
          </a:p>
          <a:p>
            <a:r>
              <a:rPr lang="en-GB" sz="1200" dirty="0"/>
              <a:t>Image: still featuring Joe Johnson (played by </a:t>
            </a:r>
            <a:r>
              <a:rPr lang="en-GB" sz="1200" dirty="0" err="1"/>
              <a:t>Larrington</a:t>
            </a:r>
            <a:r>
              <a:rPr lang="en-GB" sz="1200" dirty="0"/>
              <a:t> Walker) from BBC TV series </a:t>
            </a:r>
            <a:r>
              <a:rPr lang="en-GB" sz="1200" i="1" dirty="0"/>
              <a:t>Taboo</a:t>
            </a:r>
            <a:r>
              <a:rPr lang="en-GB" sz="1200" dirty="0"/>
              <a:t>, by Steven Knight, episode 6, 48m26s.</a:t>
            </a:r>
          </a:p>
        </p:txBody>
      </p:sp>
      <p:pic>
        <p:nvPicPr>
          <p:cNvPr id="13" name="Picture 12">
            <a:extLst>
              <a:ext uri="{FF2B5EF4-FFF2-40B4-BE49-F238E27FC236}">
                <a16:creationId xmlns:a16="http://schemas.microsoft.com/office/drawing/2014/main" id="{5F39431D-9352-6796-4F7B-FE7744F1A551}"/>
              </a:ext>
            </a:extLst>
          </p:cNvPr>
          <p:cNvPicPr>
            <a:picLocks noChangeAspect="1"/>
          </p:cNvPicPr>
          <p:nvPr/>
        </p:nvPicPr>
        <p:blipFill>
          <a:blip r:embed="rId5"/>
          <a:stretch>
            <a:fillRect/>
          </a:stretch>
        </p:blipFill>
        <p:spPr>
          <a:xfrm>
            <a:off x="7073227" y="362384"/>
            <a:ext cx="1249944" cy="2884488"/>
          </a:xfrm>
          <a:prstGeom prst="rect">
            <a:avLst/>
          </a:prstGeom>
        </p:spPr>
      </p:pic>
      <p:pic>
        <p:nvPicPr>
          <p:cNvPr id="7" name="Picture 6" descr="A drawing of a person with a stick&#10;&#10;Description automatically generated">
            <a:extLst>
              <a:ext uri="{FF2B5EF4-FFF2-40B4-BE49-F238E27FC236}">
                <a16:creationId xmlns:a16="http://schemas.microsoft.com/office/drawing/2014/main" id="{58181A55-C907-024C-DECE-2924F890AD5C}"/>
              </a:ext>
            </a:extLst>
          </p:cNvPr>
          <p:cNvPicPr>
            <a:picLocks noChangeAspect="1"/>
          </p:cNvPicPr>
          <p:nvPr/>
        </p:nvPicPr>
        <p:blipFill>
          <a:blip r:embed="rId6">
            <a:extLst>
              <a:ext uri="{28A0092B-C50C-407E-A947-70E740481C1C}">
                <a14:useLocalDpi xmlns:a14="http://schemas.microsoft.com/office/drawing/2010/main" val="0"/>
              </a:ext>
            </a:extLst>
          </a:blip>
          <a:srcRect t="6034" r="3" b="11388"/>
          <a:stretch/>
        </p:blipFill>
        <p:spPr>
          <a:xfrm>
            <a:off x="9224328" y="456621"/>
            <a:ext cx="2603605" cy="2696012"/>
          </a:xfrm>
          <a:prstGeom prst="rect">
            <a:avLst/>
          </a:prstGeom>
        </p:spPr>
      </p:pic>
      <p:pic>
        <p:nvPicPr>
          <p:cNvPr id="11" name="Picture 10" descr="A group of people in clothing&#10;&#10;Description automatically generated">
            <a:extLst>
              <a:ext uri="{FF2B5EF4-FFF2-40B4-BE49-F238E27FC236}">
                <a16:creationId xmlns:a16="http://schemas.microsoft.com/office/drawing/2014/main" id="{8AF63913-67B9-AF32-E407-8AA5FAAF32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6178" y="3426258"/>
            <a:ext cx="4911973" cy="2750705"/>
          </a:xfrm>
          <a:prstGeom prst="rect">
            <a:avLst/>
          </a:prstGeom>
        </p:spPr>
      </p:pic>
    </p:spTree>
    <p:extLst>
      <p:ext uri="{BB962C8B-B14F-4D97-AF65-F5344CB8AC3E}">
        <p14:creationId xmlns:p14="http://schemas.microsoft.com/office/powerpoint/2010/main" val="1457253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998B33-3EBB-B44A-F638-629870FDBE76}"/>
              </a:ext>
            </a:extLst>
          </p:cNvPr>
          <p:cNvSpPr>
            <a:spLocks noGrp="1"/>
          </p:cNvSpPr>
          <p:nvPr>
            <p:ph type="title"/>
          </p:nvPr>
        </p:nvSpPr>
        <p:spPr>
          <a:xfrm>
            <a:off x="3970366" y="609600"/>
            <a:ext cx="4267200" cy="1351472"/>
          </a:xfrm>
        </p:spPr>
        <p:txBody>
          <a:bodyPr>
            <a:normAutofit/>
          </a:bodyPr>
          <a:lstStyle/>
          <a:p>
            <a:pPr algn="ctr"/>
            <a:r>
              <a:rPr lang="en-GB">
                <a:solidFill>
                  <a:schemeClr val="tx1">
                    <a:lumMod val="85000"/>
                    <a:lumOff val="15000"/>
                  </a:schemeClr>
                </a:solidFill>
              </a:rPr>
              <a:t>Page 11</a:t>
            </a:r>
          </a:p>
        </p:txBody>
      </p:sp>
      <p:pic>
        <p:nvPicPr>
          <p:cNvPr id="9" name="Picture 8">
            <a:extLst>
              <a:ext uri="{FF2B5EF4-FFF2-40B4-BE49-F238E27FC236}">
                <a16:creationId xmlns:a16="http://schemas.microsoft.com/office/drawing/2014/main" id="{D7585BE3-D5CE-413D-6589-E0565E016C51}"/>
              </a:ext>
            </a:extLst>
          </p:cNvPr>
          <p:cNvPicPr>
            <a:picLocks noChangeAspect="1"/>
          </p:cNvPicPr>
          <p:nvPr/>
        </p:nvPicPr>
        <p:blipFill>
          <a:blip r:embed="rId2"/>
          <a:srcRect l="2525" r="4161"/>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FFB9EA63-A267-3F48-2D48-7AC3EA150592}"/>
              </a:ext>
            </a:extLst>
          </p:cNvPr>
          <p:cNvSpPr>
            <a:spLocks noGrp="1"/>
          </p:cNvSpPr>
          <p:nvPr>
            <p:ph idx="1"/>
          </p:nvPr>
        </p:nvSpPr>
        <p:spPr>
          <a:xfrm>
            <a:off x="4198966" y="2147357"/>
            <a:ext cx="3810000" cy="4101042"/>
          </a:xfrm>
        </p:spPr>
        <p:txBody>
          <a:bodyPr>
            <a:normAutofit fontScale="85000" lnSpcReduction="10000"/>
          </a:bodyPr>
          <a:lstStyle/>
          <a:p>
            <a:r>
              <a:rPr lang="en-GB" sz="2000" dirty="0">
                <a:solidFill>
                  <a:schemeClr val="tx1">
                    <a:lumMod val="85000"/>
                    <a:lumOff val="15000"/>
                  </a:schemeClr>
                </a:solidFill>
              </a:rPr>
              <a:t>Print of “The Old Adelphi Theatre,” created by ‘WHP’ in 1860 after theatre rebuilt, so showing venue 1819-1858. </a:t>
            </a:r>
            <a:endParaRPr lang="en-GB" sz="2000" dirty="0">
              <a:solidFill>
                <a:schemeClr val="tx1">
                  <a:lumMod val="85000"/>
                  <a:lumOff val="15000"/>
                </a:schemeClr>
              </a:solidFill>
              <a:hlinkClick r:id="rId3"/>
            </a:endParaRPr>
          </a:p>
          <a:p>
            <a:r>
              <a:rPr lang="en-GB" sz="2000" dirty="0">
                <a:solidFill>
                  <a:schemeClr val="tx1">
                    <a:lumMod val="85000"/>
                    <a:lumOff val="15000"/>
                  </a:schemeClr>
                </a:solidFill>
                <a:hlinkClick r:id="rId3"/>
              </a:rPr>
              <a:t>https://collections.vam.ac.uk/item/O1388987/adelphi-theatre-print/</a:t>
            </a:r>
            <a:endParaRPr lang="en-GB" sz="2000" dirty="0">
              <a:solidFill>
                <a:schemeClr val="tx1">
                  <a:lumMod val="85000"/>
                  <a:lumOff val="15000"/>
                </a:schemeClr>
              </a:solidFill>
            </a:endParaRPr>
          </a:p>
          <a:p>
            <a:r>
              <a:rPr lang="en-GB" sz="2000" dirty="0">
                <a:solidFill>
                  <a:schemeClr val="tx1">
                    <a:lumMod val="85000"/>
                    <a:lumOff val="15000"/>
                  </a:schemeClr>
                </a:solidFill>
              </a:rPr>
              <a:t>The Adelphi Theatre on the Strand, London, was first built as the ‘Sans </a:t>
            </a:r>
            <a:r>
              <a:rPr lang="en-GB" sz="2000" dirty="0" err="1">
                <a:solidFill>
                  <a:schemeClr val="tx1">
                    <a:lumMod val="85000"/>
                    <a:lumOff val="15000"/>
                  </a:schemeClr>
                </a:solidFill>
              </a:rPr>
              <a:t>Pareil</a:t>
            </a:r>
            <a:r>
              <a:rPr lang="en-GB" sz="2000" dirty="0">
                <a:solidFill>
                  <a:schemeClr val="tx1">
                    <a:lumMod val="85000"/>
                    <a:lumOff val="15000"/>
                  </a:schemeClr>
                </a:solidFill>
              </a:rPr>
              <a:t>’ in 1806. It was renamed in 1819. Performances of the play </a:t>
            </a:r>
            <a:r>
              <a:rPr lang="en-GB" sz="2000" i="1" dirty="0">
                <a:solidFill>
                  <a:schemeClr val="tx1">
                    <a:lumMod val="85000"/>
                    <a:lumOff val="15000"/>
                  </a:schemeClr>
                </a:solidFill>
              </a:rPr>
              <a:t>Tom and Jerry, or Life in London</a:t>
            </a:r>
            <a:r>
              <a:rPr lang="en-GB" sz="2000" dirty="0">
                <a:solidFill>
                  <a:schemeClr val="tx1">
                    <a:lumMod val="85000"/>
                    <a:lumOff val="15000"/>
                  </a:schemeClr>
                </a:solidFill>
              </a:rPr>
              <a:t> by W.T. Moncrieff, featuring the character Billy Waters, began on 26 November 1821. Cartoon artists the Cruikshank brothers designed the costumes and scenery. Billy was played by a white comic actor, Signor Paulo.</a:t>
            </a:r>
          </a:p>
        </p:txBody>
      </p:sp>
      <p:pic>
        <p:nvPicPr>
          <p:cNvPr id="7" name="Picture 6">
            <a:extLst>
              <a:ext uri="{FF2B5EF4-FFF2-40B4-BE49-F238E27FC236}">
                <a16:creationId xmlns:a16="http://schemas.microsoft.com/office/drawing/2014/main" id="{7C5D40D5-5385-A4A0-E79D-9992ECC2346C}"/>
              </a:ext>
            </a:extLst>
          </p:cNvPr>
          <p:cNvPicPr>
            <a:picLocks noChangeAspect="1"/>
          </p:cNvPicPr>
          <p:nvPr/>
        </p:nvPicPr>
        <p:blipFill>
          <a:blip r:embed="rId4"/>
          <a:srcRect l="26393" r="25159" b="1"/>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078302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DAB1E-E240-46D9-A388-57762950855E}"/>
              </a:ext>
            </a:extLst>
          </p:cNvPr>
          <p:cNvSpPr>
            <a:spLocks noGrp="1"/>
          </p:cNvSpPr>
          <p:nvPr>
            <p:ph type="title"/>
          </p:nvPr>
        </p:nvSpPr>
        <p:spPr>
          <a:xfrm>
            <a:off x="3970366" y="609600"/>
            <a:ext cx="4267200" cy="1351472"/>
          </a:xfrm>
        </p:spPr>
        <p:txBody>
          <a:bodyPr>
            <a:normAutofit/>
          </a:bodyPr>
          <a:lstStyle/>
          <a:p>
            <a:pPr algn="ctr"/>
            <a:r>
              <a:rPr lang="en-GB" dirty="0">
                <a:solidFill>
                  <a:schemeClr val="tx1">
                    <a:lumMod val="85000"/>
                    <a:lumOff val="15000"/>
                  </a:schemeClr>
                </a:solidFill>
              </a:rPr>
              <a:t>Titlepage</a:t>
            </a:r>
          </a:p>
        </p:txBody>
      </p:sp>
      <p:pic>
        <p:nvPicPr>
          <p:cNvPr id="1026" name="Picture 2">
            <a:extLst>
              <a:ext uri="{FF2B5EF4-FFF2-40B4-BE49-F238E27FC236}">
                <a16:creationId xmlns:a16="http://schemas.microsoft.com/office/drawing/2014/main" id="{577AEE4D-5719-50F3-2B60-C4C292725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91" r="14891"/>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33C2D96-DC8B-2EF1-521B-ECEE7CE2836C}"/>
              </a:ext>
            </a:extLst>
          </p:cNvPr>
          <p:cNvSpPr>
            <a:spLocks noGrp="1"/>
          </p:cNvSpPr>
          <p:nvPr>
            <p:ph idx="1"/>
          </p:nvPr>
        </p:nvSpPr>
        <p:spPr>
          <a:xfrm>
            <a:off x="4198966" y="2147357"/>
            <a:ext cx="3810000" cy="4101042"/>
          </a:xfrm>
        </p:spPr>
        <p:txBody>
          <a:bodyPr>
            <a:normAutofit/>
          </a:bodyPr>
          <a:lstStyle/>
          <a:p>
            <a:r>
              <a:rPr lang="en-GB" sz="2000" dirty="0">
                <a:solidFill>
                  <a:schemeClr val="tx1">
                    <a:lumMod val="85000"/>
                    <a:lumOff val="15000"/>
                  </a:schemeClr>
                </a:solidFill>
              </a:rPr>
              <a:t>Left: “Painting of Billy Waters by David Wilkie” from </a:t>
            </a:r>
            <a:r>
              <a:rPr lang="en-GB" sz="2000" i="1" dirty="0">
                <a:solidFill>
                  <a:schemeClr val="tx1">
                    <a:lumMod val="85000"/>
                    <a:lumOff val="15000"/>
                  </a:schemeClr>
                </a:solidFill>
              </a:rPr>
              <a:t>Royal Museums Greenwich, </a:t>
            </a:r>
            <a:r>
              <a:rPr lang="en-GB" sz="2000" dirty="0">
                <a:solidFill>
                  <a:schemeClr val="tx1">
                    <a:lumMod val="85000"/>
                    <a:lumOff val="15000"/>
                  </a:schemeClr>
                </a:solidFill>
              </a:rPr>
              <a:t>painting, c.1815</a:t>
            </a:r>
          </a:p>
          <a:p>
            <a:r>
              <a:rPr lang="en-GB" sz="1600" dirty="0">
                <a:solidFill>
                  <a:schemeClr val="tx1">
                    <a:lumMod val="85000"/>
                    <a:lumOff val="15000"/>
                  </a:schemeClr>
                </a:solidFill>
              </a:rPr>
              <a:t>“While the attribution to Sir David Wilkie is not certain, it is entirely possible that Waters was painted by him most likely in London.”</a:t>
            </a:r>
          </a:p>
          <a:p>
            <a:r>
              <a:rPr lang="en-GB" sz="2000" dirty="0">
                <a:solidFill>
                  <a:schemeClr val="tx1">
                    <a:lumMod val="85000"/>
                    <a:lumOff val="15000"/>
                  </a:schemeClr>
                </a:solidFill>
                <a:hlinkClick r:id="rId4"/>
              </a:rPr>
              <a:t>https://www.rmg.co.uk/collections/objects/rmgc-object-254220</a:t>
            </a:r>
            <a:r>
              <a:rPr lang="en-GB" sz="2000" dirty="0">
                <a:solidFill>
                  <a:schemeClr val="tx1">
                    <a:lumMod val="85000"/>
                    <a:lumOff val="15000"/>
                  </a:schemeClr>
                </a:solidFill>
              </a:rPr>
              <a:t> </a:t>
            </a:r>
          </a:p>
        </p:txBody>
      </p:sp>
      <p:pic>
        <p:nvPicPr>
          <p:cNvPr id="5" name="Picture 4">
            <a:extLst>
              <a:ext uri="{FF2B5EF4-FFF2-40B4-BE49-F238E27FC236}">
                <a16:creationId xmlns:a16="http://schemas.microsoft.com/office/drawing/2014/main" id="{49A30A3E-7E4E-D8C0-37A9-5488DEFA7DA3}"/>
              </a:ext>
            </a:extLst>
          </p:cNvPr>
          <p:cNvPicPr>
            <a:picLocks noChangeAspect="1"/>
          </p:cNvPicPr>
          <p:nvPr/>
        </p:nvPicPr>
        <p:blipFill>
          <a:blip r:embed="rId5"/>
          <a:srcRect b="6003"/>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906147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E8D209-8155-0AEA-F2DE-9B624788CDAB}"/>
              </a:ext>
            </a:extLst>
          </p:cNvPr>
          <p:cNvSpPr>
            <a:spLocks noGrp="1"/>
          </p:cNvSpPr>
          <p:nvPr>
            <p:ph type="title"/>
          </p:nvPr>
        </p:nvSpPr>
        <p:spPr>
          <a:xfrm>
            <a:off x="5297762" y="329184"/>
            <a:ext cx="6251110" cy="1783080"/>
          </a:xfrm>
        </p:spPr>
        <p:txBody>
          <a:bodyPr anchor="b">
            <a:normAutofit/>
          </a:bodyPr>
          <a:lstStyle/>
          <a:p>
            <a:r>
              <a:rPr lang="en-GB" sz="5400"/>
              <a:t>Page 11</a:t>
            </a:r>
          </a:p>
        </p:txBody>
      </p:sp>
      <p:pic>
        <p:nvPicPr>
          <p:cNvPr id="5" name="Picture 4">
            <a:extLst>
              <a:ext uri="{FF2B5EF4-FFF2-40B4-BE49-F238E27FC236}">
                <a16:creationId xmlns:a16="http://schemas.microsoft.com/office/drawing/2014/main" id="{BA99A58D-445F-4A28-5231-D5E074AC6F3D}"/>
              </a:ext>
            </a:extLst>
          </p:cNvPr>
          <p:cNvPicPr>
            <a:picLocks noChangeAspect="1"/>
          </p:cNvPicPr>
          <p:nvPr/>
        </p:nvPicPr>
        <p:blipFill>
          <a:blip r:embed="rId2"/>
          <a:srcRect r="1" b="428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855428-9A0E-E4B2-428A-2A8224174F9F}"/>
              </a:ext>
            </a:extLst>
          </p:cNvPr>
          <p:cNvSpPr>
            <a:spLocks noGrp="1"/>
          </p:cNvSpPr>
          <p:nvPr>
            <p:ph idx="1"/>
          </p:nvPr>
        </p:nvSpPr>
        <p:spPr>
          <a:xfrm>
            <a:off x="5297762" y="2706624"/>
            <a:ext cx="6251110" cy="3483864"/>
          </a:xfrm>
        </p:spPr>
        <p:txBody>
          <a:bodyPr>
            <a:normAutofit/>
          </a:bodyPr>
          <a:lstStyle/>
          <a:p>
            <a:r>
              <a:rPr lang="en-GB" sz="2200" b="0" i="0" u="none" strike="noStrike" dirty="0">
                <a:effectLst/>
                <a:latin typeface="Arial" panose="020B0604020202020204" pitchFamily="34" charset="0"/>
              </a:rPr>
              <a:t>James </a:t>
            </a:r>
            <a:r>
              <a:rPr lang="en-GB" sz="2200" b="0" i="0" u="none" strike="noStrike" dirty="0" err="1">
                <a:effectLst/>
                <a:latin typeface="Arial" panose="020B0604020202020204" pitchFamily="34" charset="0"/>
              </a:rPr>
              <a:t>Catnach</a:t>
            </a:r>
            <a:r>
              <a:rPr lang="en-GB" sz="2200" b="0" i="0" u="none" strike="noStrike" dirty="0">
                <a:effectLst/>
                <a:latin typeface="Arial" panose="020B0604020202020204" pitchFamily="34" charset="0"/>
              </a:rPr>
              <a:t>, </a:t>
            </a:r>
            <a:r>
              <a:rPr lang="en-GB" sz="2200" b="0" i="1" u="none" strike="noStrike" dirty="0">
                <a:effectLst/>
                <a:latin typeface="Arial" panose="020B0604020202020204" pitchFamily="34" charset="0"/>
              </a:rPr>
              <a:t>The Death, Last Will, and Funeral of Black Billy</a:t>
            </a:r>
            <a:r>
              <a:rPr lang="en-GB" sz="2200" b="0" u="none" strike="noStrike" dirty="0">
                <a:effectLst/>
                <a:latin typeface="Arial" panose="020B0604020202020204" pitchFamily="34" charset="0"/>
              </a:rPr>
              <a:t>; </a:t>
            </a:r>
            <a:r>
              <a:rPr lang="en-GB" sz="2200" b="0" i="1" u="none" strike="noStrike" dirty="0">
                <a:effectLst/>
                <a:latin typeface="Arial" panose="020B0604020202020204" pitchFamily="34" charset="0"/>
              </a:rPr>
              <a:t>also the Tears of London for the Death of Tom and Jerry </a:t>
            </a:r>
            <a:r>
              <a:rPr lang="en-GB" sz="2200" b="0" u="none" strike="noStrike" dirty="0">
                <a:effectLst/>
                <a:latin typeface="Arial" panose="020B0604020202020204" pitchFamily="34" charset="0"/>
              </a:rPr>
              <a:t>(c.1823)</a:t>
            </a:r>
            <a:endParaRPr lang="en-GB" sz="2200" b="0" i="0" u="none" strike="noStrike" dirty="0">
              <a:effectLst/>
              <a:latin typeface="Arial" panose="020B0604020202020204" pitchFamily="34" charset="0"/>
            </a:endParaRPr>
          </a:p>
          <a:p>
            <a:pPr lvl="1"/>
            <a:r>
              <a:rPr lang="en-GB" sz="1800" b="0" i="0" u="none" strike="noStrike" dirty="0">
                <a:effectLst/>
                <a:latin typeface="Arial" panose="020B0604020202020204" pitchFamily="34" charset="0"/>
              </a:rPr>
              <a:t>“Every child in London knew [Waters]”</a:t>
            </a:r>
          </a:p>
          <a:p>
            <a:r>
              <a:rPr lang="en-GB" sz="2200" dirty="0">
                <a:latin typeface="Arial" panose="020B0604020202020204" pitchFamily="34" charset="0"/>
              </a:rPr>
              <a:t>William Reeves, “Lines on Billy Waters” (June 1823)</a:t>
            </a:r>
          </a:p>
          <a:p>
            <a:pPr lvl="1"/>
            <a:r>
              <a:rPr lang="en-GB" sz="1800" b="0" i="0" u="none" strike="noStrike" dirty="0">
                <a:effectLst/>
                <a:latin typeface="Arial" panose="020B0604020202020204" pitchFamily="34" charset="0"/>
              </a:rPr>
              <a:t>“His fiddle </a:t>
            </a:r>
            <a:r>
              <a:rPr lang="en-GB" sz="1800" b="0" i="0" u="none" strike="noStrike" dirty="0" err="1">
                <a:effectLst/>
                <a:latin typeface="Arial" panose="020B0604020202020204" pitchFamily="34" charset="0"/>
              </a:rPr>
              <a:t>caus’d</a:t>
            </a:r>
            <a:r>
              <a:rPr lang="en-GB" sz="1800" b="0" i="0" u="none" strike="noStrike" dirty="0">
                <a:effectLst/>
                <a:latin typeface="Arial" panose="020B0604020202020204" pitchFamily="34" charset="0"/>
              </a:rPr>
              <a:t> the hearts to bound</a:t>
            </a:r>
            <a:r>
              <a:rPr lang="en-GB" sz="1800" dirty="0">
                <a:latin typeface="Arial" panose="020B0604020202020204" pitchFamily="34" charset="0"/>
              </a:rPr>
              <a:t> / Of children as big as me.”</a:t>
            </a:r>
            <a:endParaRPr lang="en-GB"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2607834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E2FF83-1C62-4199-50DC-9A407B94DD66}"/>
              </a:ext>
            </a:extLst>
          </p:cNvPr>
          <p:cNvSpPr>
            <a:spLocks noGrp="1"/>
          </p:cNvSpPr>
          <p:nvPr>
            <p:ph type="title"/>
          </p:nvPr>
        </p:nvSpPr>
        <p:spPr>
          <a:xfrm>
            <a:off x="640080" y="329184"/>
            <a:ext cx="6894576" cy="1783080"/>
          </a:xfrm>
        </p:spPr>
        <p:txBody>
          <a:bodyPr anchor="b">
            <a:normAutofit/>
          </a:bodyPr>
          <a:lstStyle/>
          <a:p>
            <a:r>
              <a:rPr lang="en-GB" sz="6600"/>
              <a:t>Page 11</a:t>
            </a:r>
          </a:p>
        </p:txBody>
      </p:sp>
      <p:sp>
        <p:nvSpPr>
          <p:cNvPr id="1044"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EF4FEE-7B8E-8560-A228-07E4C18F3277}"/>
              </a:ext>
            </a:extLst>
          </p:cNvPr>
          <p:cNvSpPr>
            <a:spLocks noGrp="1"/>
          </p:cNvSpPr>
          <p:nvPr>
            <p:ph idx="1"/>
          </p:nvPr>
        </p:nvSpPr>
        <p:spPr>
          <a:xfrm>
            <a:off x="640080" y="2706624"/>
            <a:ext cx="6894576" cy="3483864"/>
          </a:xfrm>
        </p:spPr>
        <p:txBody>
          <a:bodyPr>
            <a:normAutofit fontScale="92500" lnSpcReduction="10000"/>
          </a:bodyPr>
          <a:lstStyle/>
          <a:p>
            <a:r>
              <a:rPr lang="en-GB" sz="1900" b="0" i="0" u="none" strike="noStrike" dirty="0">
                <a:effectLst/>
                <a:latin typeface="Arial" panose="020B0604020202020204" pitchFamily="34" charset="0"/>
              </a:rPr>
              <a:t>‘The Peripatetic no. V’, </a:t>
            </a:r>
            <a:r>
              <a:rPr lang="en-GB" sz="1900" b="0" i="1" u="none" strike="noStrike" dirty="0">
                <a:effectLst/>
                <a:latin typeface="Arial" panose="020B0604020202020204" pitchFamily="34" charset="0"/>
              </a:rPr>
              <a:t>The Literary Chronicle </a:t>
            </a:r>
            <a:r>
              <a:rPr lang="en-GB" sz="1900" b="0" i="0" u="none" strike="noStrike" dirty="0">
                <a:effectLst/>
                <a:latin typeface="Arial" panose="020B0604020202020204" pitchFamily="34" charset="0"/>
              </a:rPr>
              <a:t>20:209 (17 May 1823), p.312</a:t>
            </a:r>
            <a:endParaRPr lang="en-GB" sz="1900" i="1" dirty="0">
              <a:latin typeface="Arial" panose="020B0604020202020204" pitchFamily="34" charset="0"/>
            </a:endParaRPr>
          </a:p>
          <a:p>
            <a:r>
              <a:rPr lang="en-GB" sz="1900" b="0" i="0" u="none" strike="noStrike" dirty="0">
                <a:effectLst/>
                <a:latin typeface="Arial" panose="020B0604020202020204" pitchFamily="34" charset="0"/>
                <a:hlinkClick r:id="rId3"/>
              </a:rPr>
              <a:t>https://archive.org/details/sim_literary-chronicle_1823-05-17_5_209</a:t>
            </a:r>
            <a:r>
              <a:rPr lang="en-GB" sz="1900" b="0" i="0" u="none" strike="noStrike" dirty="0">
                <a:effectLst/>
                <a:latin typeface="Arial" panose="020B0604020202020204" pitchFamily="34" charset="0"/>
              </a:rPr>
              <a:t> </a:t>
            </a:r>
          </a:p>
          <a:p>
            <a:r>
              <a:rPr lang="en-GB" sz="1900" b="0" i="0" u="none" strike="noStrike" dirty="0">
                <a:effectLst/>
                <a:latin typeface="Arial" panose="020B0604020202020204" pitchFamily="34" charset="0"/>
              </a:rPr>
              <a:t>“One of the merriest of mortals, that ever limped across my peripatetic path … how often have his frolicsome gambols roused me from some melancholy reverie to life and merriment! How often has a single glance at his eccentricities put to flight a whole legion of cares and disquietudes! Even now, he appears to my ‘mind’s eye’, in all his accustomed light-heartedness, gaily dancing, to the tune of his faithful violin … He was truly ‘one in a thousand … none … knew so well how to set the rabble ‘in a roar’ as Billy Waters.”</a:t>
            </a:r>
            <a:endParaRPr lang="en-GB" sz="1900" dirty="0"/>
          </a:p>
        </p:txBody>
      </p:sp>
      <p:pic>
        <p:nvPicPr>
          <p:cNvPr id="1026" name="Picture 2" descr="Billy Waters, a one legged busker, in a crowded London street. Coloured aquatint, 1822.">
            <a:extLst>
              <a:ext uri="{FF2B5EF4-FFF2-40B4-BE49-F238E27FC236}">
                <a16:creationId xmlns:a16="http://schemas.microsoft.com/office/drawing/2014/main" id="{8ADB6CFA-2FFB-E0F8-BE04-9ACEFB1A8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027" r="14030" b="3"/>
          <a:stretch/>
        </p:blipFill>
        <p:spPr bwMode="auto">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BF4F38-3B20-8507-909A-4ADFAE1CB6C9}"/>
              </a:ext>
            </a:extLst>
          </p:cNvPr>
          <p:cNvPicPr>
            <a:picLocks noChangeAspect="1"/>
          </p:cNvPicPr>
          <p:nvPr/>
        </p:nvPicPr>
        <p:blipFill>
          <a:blip r:embed="rId5"/>
          <a:srcRect r="-1" b="21462"/>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2528321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8C20E-92B8-75A9-8A54-A3C36DA10302}"/>
              </a:ext>
            </a:extLst>
          </p:cNvPr>
          <p:cNvSpPr>
            <a:spLocks noGrp="1"/>
          </p:cNvSpPr>
          <p:nvPr>
            <p:ph type="title"/>
          </p:nvPr>
        </p:nvSpPr>
        <p:spPr>
          <a:xfrm>
            <a:off x="612648" y="365125"/>
            <a:ext cx="6986015" cy="1776484"/>
          </a:xfrm>
        </p:spPr>
        <p:txBody>
          <a:bodyPr anchor="b">
            <a:normAutofit/>
          </a:bodyPr>
          <a:lstStyle/>
          <a:p>
            <a:r>
              <a:rPr lang="en-GB" sz="5400"/>
              <a:t>Page 12</a:t>
            </a:r>
          </a:p>
        </p:txBody>
      </p:sp>
      <p:pic>
        <p:nvPicPr>
          <p:cNvPr id="5" name="Picture 4">
            <a:extLst>
              <a:ext uri="{FF2B5EF4-FFF2-40B4-BE49-F238E27FC236}">
                <a16:creationId xmlns:a16="http://schemas.microsoft.com/office/drawing/2014/main" id="{C69C1D48-313B-5341-DA6A-9A3EB5394605}"/>
              </a:ext>
            </a:extLst>
          </p:cNvPr>
          <p:cNvPicPr>
            <a:picLocks noChangeAspect="1"/>
          </p:cNvPicPr>
          <p:nvPr/>
        </p:nvPicPr>
        <p:blipFill>
          <a:blip r:embed="rId2"/>
          <a:stretch>
            <a:fillRect/>
          </a:stretch>
        </p:blipFill>
        <p:spPr>
          <a:xfrm>
            <a:off x="3588899" y="748145"/>
            <a:ext cx="8322546" cy="582577"/>
          </a:xfrm>
          <a:prstGeom prst="rect">
            <a:avLst/>
          </a:prstGeom>
        </p:spPr>
      </p:pic>
      <p:sp>
        <p:nvSpPr>
          <p:cNvPr id="26"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774F55-3FF8-A961-F849-4ACDD6C5E95A}"/>
              </a:ext>
            </a:extLst>
          </p:cNvPr>
          <p:cNvSpPr>
            <a:spLocks noGrp="1"/>
          </p:cNvSpPr>
          <p:nvPr>
            <p:ph idx="1"/>
          </p:nvPr>
        </p:nvSpPr>
        <p:spPr>
          <a:xfrm>
            <a:off x="612648" y="2504819"/>
            <a:ext cx="6986016" cy="3672144"/>
          </a:xfrm>
        </p:spPr>
        <p:txBody>
          <a:bodyPr>
            <a:normAutofit lnSpcReduction="10000"/>
          </a:bodyPr>
          <a:lstStyle/>
          <a:p>
            <a:r>
              <a:rPr lang="en-GB" sz="1500" dirty="0"/>
              <a:t>Charles Hindley, </a:t>
            </a:r>
            <a:r>
              <a:rPr lang="en-GB" sz="1500" i="1" dirty="0"/>
              <a:t>The Life and Times of James </a:t>
            </a:r>
            <a:r>
              <a:rPr lang="en-GB" sz="1500" i="1" dirty="0" err="1"/>
              <a:t>Catnach</a:t>
            </a:r>
            <a:r>
              <a:rPr lang="en-GB" sz="1500" i="1" dirty="0"/>
              <a:t> (Late of Seven Dials), Balladmonger</a:t>
            </a:r>
            <a:r>
              <a:rPr lang="en-GB" sz="1500" dirty="0"/>
              <a:t> (1878), p.135.</a:t>
            </a:r>
          </a:p>
          <a:p>
            <a:r>
              <a:rPr lang="en-GB" sz="1500" dirty="0">
                <a:hlinkClick r:id="rId3"/>
              </a:rPr>
              <a:t>https://catalog.hathitrust.org/Record/001160338</a:t>
            </a:r>
            <a:r>
              <a:rPr lang="en-GB" sz="1500" dirty="0"/>
              <a:t> </a:t>
            </a:r>
          </a:p>
          <a:p>
            <a:r>
              <a:rPr lang="en-GB" sz="1500" dirty="0"/>
              <a:t>“his … </a:t>
            </a:r>
            <a:r>
              <a:rPr lang="en-GB" sz="1500" dirty="0">
                <a:highlight>
                  <a:srgbClr val="FFFF00"/>
                </a:highlight>
              </a:rPr>
              <a:t>efforts to please, excited much mirth and attention, and were well rewarded</a:t>
            </a:r>
            <a:r>
              <a:rPr lang="en-GB" sz="1500" dirty="0"/>
              <a:t>.”</a:t>
            </a:r>
          </a:p>
          <a:p>
            <a:r>
              <a:rPr lang="en-GB" sz="1500" dirty="0"/>
              <a:t>Douglas Jerrold, “The Ballad Singer” in </a:t>
            </a:r>
            <a:r>
              <a:rPr lang="en-GB" sz="1500" i="1" dirty="0"/>
              <a:t>The Heads of the People</a:t>
            </a:r>
            <a:r>
              <a:rPr lang="en-GB" sz="1500" dirty="0"/>
              <a:t> (1840), p.297 (excerpt in image).</a:t>
            </a:r>
          </a:p>
          <a:p>
            <a:r>
              <a:rPr lang="en-GB" sz="1500" dirty="0">
                <a:hlinkClick r:id="rId4"/>
              </a:rPr>
              <a:t>https://books.google.co.uk/books?id=hDUIAQAAMAAJ</a:t>
            </a:r>
            <a:r>
              <a:rPr lang="en-GB" sz="1500" dirty="0"/>
              <a:t> </a:t>
            </a:r>
          </a:p>
          <a:p>
            <a:r>
              <a:rPr lang="en-GB" sz="1500" dirty="0"/>
              <a:t>“</a:t>
            </a:r>
            <a:r>
              <a:rPr lang="en-GB" sz="1500" dirty="0">
                <a:highlight>
                  <a:srgbClr val="FFFF00"/>
                </a:highlight>
              </a:rPr>
              <a:t>Who ever danced as he danced? Waters was a genius</a:t>
            </a:r>
            <a:r>
              <a:rPr lang="en-GB" sz="1500" dirty="0"/>
              <a:t>.”</a:t>
            </a:r>
          </a:p>
          <a:p>
            <a:r>
              <a:rPr lang="en-GB" sz="1500" b="0" i="0" u="none" strike="noStrike" dirty="0">
                <a:effectLst/>
                <a:latin typeface="Arial" panose="020B0604020202020204" pitchFamily="34" charset="0"/>
              </a:rPr>
              <a:t>‘The Peripatetic no. V’, p.312.</a:t>
            </a:r>
          </a:p>
          <a:p>
            <a:r>
              <a:rPr lang="en-GB" sz="1500" dirty="0">
                <a:latin typeface="Arial" panose="020B0604020202020204" pitchFamily="34" charset="0"/>
              </a:rPr>
              <a:t>“Upon the only leg of flesh and blood, which fate had left him, while he elevates its ligneous associate in a thousand fantastic attitudes, and with a vivacity, which the happiest biped around him might well envy … we ne’er shall look upon his like again.”</a:t>
            </a:r>
            <a:endParaRPr lang="en-GB" sz="1500" dirty="0"/>
          </a:p>
        </p:txBody>
      </p:sp>
      <p:pic>
        <p:nvPicPr>
          <p:cNvPr id="9" name="Picture 8">
            <a:extLst>
              <a:ext uri="{FF2B5EF4-FFF2-40B4-BE49-F238E27FC236}">
                <a16:creationId xmlns:a16="http://schemas.microsoft.com/office/drawing/2014/main" id="{8B112177-4B0D-CECF-B103-DB5E2E4EBB32}"/>
              </a:ext>
            </a:extLst>
          </p:cNvPr>
          <p:cNvPicPr>
            <a:picLocks noChangeAspect="1"/>
          </p:cNvPicPr>
          <p:nvPr/>
        </p:nvPicPr>
        <p:blipFill>
          <a:blip r:embed="rId5"/>
          <a:stretch>
            <a:fillRect/>
          </a:stretch>
        </p:blipFill>
        <p:spPr>
          <a:xfrm>
            <a:off x="8408196" y="1819379"/>
            <a:ext cx="2882175" cy="2380927"/>
          </a:xfrm>
          <a:prstGeom prst="rect">
            <a:avLst/>
          </a:prstGeom>
        </p:spPr>
      </p:pic>
      <p:pic>
        <p:nvPicPr>
          <p:cNvPr id="6" name="Picture 5" descr="A close up of a text&#10;&#10;Description automatically generated">
            <a:extLst>
              <a:ext uri="{FF2B5EF4-FFF2-40B4-BE49-F238E27FC236}">
                <a16:creationId xmlns:a16="http://schemas.microsoft.com/office/drawing/2014/main" id="{996254A1-3D28-B9FC-8CBC-6009070578A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7645316" y="4734029"/>
            <a:ext cx="4266130" cy="1375826"/>
          </a:xfrm>
          <a:prstGeom prst="rect">
            <a:avLst/>
          </a:prstGeom>
        </p:spPr>
      </p:pic>
    </p:spTree>
    <p:extLst>
      <p:ext uri="{BB962C8B-B14F-4D97-AF65-F5344CB8AC3E}">
        <p14:creationId xmlns:p14="http://schemas.microsoft.com/office/powerpoint/2010/main" val="694521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8C890-E8D0-04E7-4EE9-6D7AEDF18EAE}"/>
              </a:ext>
            </a:extLst>
          </p:cNvPr>
          <p:cNvSpPr>
            <a:spLocks noGrp="1"/>
          </p:cNvSpPr>
          <p:nvPr>
            <p:ph type="title"/>
          </p:nvPr>
        </p:nvSpPr>
        <p:spPr>
          <a:xfrm>
            <a:off x="4797501" y="329184"/>
            <a:ext cx="6755626" cy="1783080"/>
          </a:xfrm>
        </p:spPr>
        <p:txBody>
          <a:bodyPr anchor="b">
            <a:normAutofit/>
          </a:bodyPr>
          <a:lstStyle/>
          <a:p>
            <a:r>
              <a:rPr lang="en-GB" sz="5400" dirty="0"/>
              <a:t>Page 12</a:t>
            </a:r>
          </a:p>
        </p:txBody>
      </p:sp>
      <p:pic>
        <p:nvPicPr>
          <p:cNvPr id="5" name="Picture 4">
            <a:extLst>
              <a:ext uri="{FF2B5EF4-FFF2-40B4-BE49-F238E27FC236}">
                <a16:creationId xmlns:a16="http://schemas.microsoft.com/office/drawing/2014/main" id="{2B60C10B-E219-DFA4-2488-411323E9AB1A}"/>
              </a:ext>
            </a:extLst>
          </p:cNvPr>
          <p:cNvPicPr>
            <a:picLocks noChangeAspect="1"/>
          </p:cNvPicPr>
          <p:nvPr/>
        </p:nvPicPr>
        <p:blipFill>
          <a:blip r:embed="rId2"/>
          <a:stretch>
            <a:fillRect/>
          </a:stretch>
        </p:blipFill>
        <p:spPr>
          <a:xfrm>
            <a:off x="1272113" y="0"/>
            <a:ext cx="2110069" cy="3907536"/>
          </a:xfrm>
          <a:prstGeom prst="rect">
            <a:avLst/>
          </a:prstGeom>
        </p:spPr>
      </p:pic>
      <p:sp>
        <p:nvSpPr>
          <p:cNvPr id="14"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59DF8A-17E3-3EC1-A235-F3D636BAD8CA}"/>
              </a:ext>
            </a:extLst>
          </p:cNvPr>
          <p:cNvPicPr>
            <a:picLocks noChangeAspect="1"/>
          </p:cNvPicPr>
          <p:nvPr/>
        </p:nvPicPr>
        <p:blipFill>
          <a:blip r:embed="rId3"/>
          <a:stretch>
            <a:fillRect/>
          </a:stretch>
        </p:blipFill>
        <p:spPr>
          <a:xfrm>
            <a:off x="883276" y="4149598"/>
            <a:ext cx="2869455" cy="2098802"/>
          </a:xfrm>
          <a:prstGeom prst="rect">
            <a:avLst/>
          </a:prstGeom>
        </p:spPr>
      </p:pic>
      <p:sp>
        <p:nvSpPr>
          <p:cNvPr id="3" name="Content Placeholder 2">
            <a:extLst>
              <a:ext uri="{FF2B5EF4-FFF2-40B4-BE49-F238E27FC236}">
                <a16:creationId xmlns:a16="http://schemas.microsoft.com/office/drawing/2014/main" id="{DEFD6C23-FD6A-C4F1-FABC-9BA9B55E1124}"/>
              </a:ext>
            </a:extLst>
          </p:cNvPr>
          <p:cNvSpPr>
            <a:spLocks noGrp="1"/>
          </p:cNvSpPr>
          <p:nvPr>
            <p:ph idx="1"/>
          </p:nvPr>
        </p:nvSpPr>
        <p:spPr>
          <a:xfrm>
            <a:off x="4797494" y="2706624"/>
            <a:ext cx="6755626" cy="3483864"/>
          </a:xfrm>
        </p:spPr>
        <p:txBody>
          <a:bodyPr>
            <a:normAutofit fontScale="77500" lnSpcReduction="20000"/>
          </a:bodyPr>
          <a:lstStyle/>
          <a:p>
            <a:r>
              <a:rPr lang="en-GB" sz="2200" dirty="0"/>
              <a:t>Charles Hindley, </a:t>
            </a:r>
            <a:r>
              <a:rPr lang="en-GB" sz="2200" i="1" dirty="0"/>
              <a:t>The True History of Tom and Jerry </a:t>
            </a:r>
            <a:r>
              <a:rPr lang="en-GB" sz="2200" dirty="0"/>
              <a:t>(1858) - image.</a:t>
            </a:r>
          </a:p>
          <a:p>
            <a:r>
              <a:rPr lang="en-GB" sz="2200" dirty="0">
                <a:hlinkClick r:id="rId4"/>
              </a:rPr>
              <a:t>https://www.gutenberg.org/files/43504/43504-h/43504-h.htm</a:t>
            </a:r>
            <a:r>
              <a:rPr lang="en-GB" sz="2200" dirty="0"/>
              <a:t> </a:t>
            </a:r>
          </a:p>
          <a:p>
            <a:pPr lvl="1"/>
            <a:r>
              <a:rPr lang="en-GB" sz="1800" dirty="0"/>
              <a:t>Comment in preface: “One notable effect of “Life in London,” particularly in its </a:t>
            </a:r>
            <a:r>
              <a:rPr lang="en-GB" sz="1800" dirty="0" err="1"/>
              <a:t>dramatised</a:t>
            </a:r>
            <a:r>
              <a:rPr lang="en-GB" sz="1800" dirty="0"/>
              <a:t> form must be recorded. It broke the heart of poor Billy Waters.”</a:t>
            </a:r>
          </a:p>
          <a:p>
            <a:pPr lvl="1"/>
            <a:r>
              <a:rPr lang="en-US" sz="1800" dirty="0"/>
              <a:t>Quoting playwright W.T. Moncrieff on pp.104-5: “The fickle British public refused to be as liberal as they had been, which he [Billy Waters] attributed to the production of </a:t>
            </a:r>
            <a:r>
              <a:rPr lang="en-US" sz="1800" i="1" dirty="0"/>
              <a:t>Tom and Jerry.</a:t>
            </a:r>
            <a:r>
              <a:rPr lang="en-US" sz="1800" dirty="0"/>
              <a:t>”</a:t>
            </a:r>
            <a:endParaRPr lang="en-GB" sz="1800" dirty="0"/>
          </a:p>
          <a:p>
            <a:r>
              <a:rPr lang="en-GB" sz="2200" dirty="0"/>
              <a:t>Thomas L. Busby, </a:t>
            </a:r>
            <a:r>
              <a:rPr lang="en-GB" sz="2200" i="1" dirty="0"/>
              <a:t>Costume of the Lower Orders of London </a:t>
            </a:r>
            <a:r>
              <a:rPr lang="en-GB" sz="2200" dirty="0"/>
              <a:t>(1819), unnumbered.</a:t>
            </a:r>
          </a:p>
          <a:p>
            <a:r>
              <a:rPr lang="en-GB" sz="2200" dirty="0">
                <a:hlinkClick r:id="rId5"/>
              </a:rPr>
              <a:t>https://collections.vam.ac.uk/item/O1744942/costume-of-the-lower-orders-book/?carousel-image=2013GN7925</a:t>
            </a:r>
            <a:r>
              <a:rPr lang="en-GB" sz="2200" dirty="0"/>
              <a:t> </a:t>
            </a:r>
          </a:p>
          <a:p>
            <a:r>
              <a:rPr lang="en-GB" sz="2200" dirty="0"/>
              <a:t>“Remarkable for … </a:t>
            </a:r>
            <a:r>
              <a:rPr lang="en-GB" sz="2200" dirty="0">
                <a:highlight>
                  <a:srgbClr val="FFFF00"/>
                </a:highlight>
              </a:rPr>
              <a:t>the grin of his countenance, and the sudden turn and kick out of his wooden limb</a:t>
            </a:r>
            <a:r>
              <a:rPr lang="en-GB" sz="2200" dirty="0"/>
              <a:t>.”</a:t>
            </a:r>
          </a:p>
        </p:txBody>
      </p:sp>
    </p:spTree>
    <p:extLst>
      <p:ext uri="{BB962C8B-B14F-4D97-AF65-F5344CB8AC3E}">
        <p14:creationId xmlns:p14="http://schemas.microsoft.com/office/powerpoint/2010/main" val="2063839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B69D12-F368-3C28-452E-8136ACCF4DB3}"/>
              </a:ext>
            </a:extLst>
          </p:cNvPr>
          <p:cNvSpPr>
            <a:spLocks noGrp="1"/>
          </p:cNvSpPr>
          <p:nvPr>
            <p:ph type="title"/>
          </p:nvPr>
        </p:nvSpPr>
        <p:spPr>
          <a:xfrm>
            <a:off x="838200" y="556337"/>
            <a:ext cx="6797405" cy="1651404"/>
          </a:xfrm>
        </p:spPr>
        <p:txBody>
          <a:bodyPr>
            <a:normAutofit/>
          </a:bodyPr>
          <a:lstStyle/>
          <a:p>
            <a:r>
              <a:rPr lang="en-GB" sz="4000"/>
              <a:t>Page 13</a:t>
            </a:r>
          </a:p>
        </p:txBody>
      </p:sp>
      <p:sp>
        <p:nvSpPr>
          <p:cNvPr id="3" name="Content Placeholder 2">
            <a:extLst>
              <a:ext uri="{FF2B5EF4-FFF2-40B4-BE49-F238E27FC236}">
                <a16:creationId xmlns:a16="http://schemas.microsoft.com/office/drawing/2014/main" id="{A125D4D6-62E5-213F-83BE-B270F1FB578F}"/>
              </a:ext>
            </a:extLst>
          </p:cNvPr>
          <p:cNvSpPr>
            <a:spLocks noGrp="1"/>
          </p:cNvSpPr>
          <p:nvPr>
            <p:ph idx="1"/>
          </p:nvPr>
        </p:nvSpPr>
        <p:spPr>
          <a:xfrm>
            <a:off x="838200" y="2401330"/>
            <a:ext cx="6797405" cy="3719384"/>
          </a:xfrm>
        </p:spPr>
        <p:txBody>
          <a:bodyPr>
            <a:normAutofit/>
          </a:bodyPr>
          <a:lstStyle/>
          <a:p>
            <a:r>
              <a:rPr lang="en-GB" sz="1600"/>
              <a:t>Thomas L. Busby, </a:t>
            </a:r>
            <a:r>
              <a:rPr lang="en-GB" sz="1600" i="1">
                <a:hlinkClick r:id="rId2"/>
              </a:rPr>
              <a:t>Costume of the Lower Orders</a:t>
            </a:r>
            <a:r>
              <a:rPr lang="en-GB" sz="1600" i="1"/>
              <a:t> </a:t>
            </a:r>
            <a:r>
              <a:rPr lang="en-GB" sz="1600"/>
              <a:t>(1819), unnumbered.</a:t>
            </a:r>
          </a:p>
          <a:p>
            <a:r>
              <a:rPr lang="en-GB" sz="1600"/>
              <a:t>“</a:t>
            </a:r>
            <a:r>
              <a:rPr lang="en-GB" sz="1600">
                <a:highlight>
                  <a:srgbClr val="FFFF00"/>
                </a:highlight>
              </a:rPr>
              <a:t>He supports himself, and those dependent on him, by Fiddling, Dancing, and Singing</a:t>
            </a:r>
            <a:r>
              <a:rPr lang="en-GB" sz="1600"/>
              <a:t>, through all parts of the metropolis.”</a:t>
            </a:r>
          </a:p>
          <a:p>
            <a:r>
              <a:rPr lang="en-GB" sz="1600"/>
              <a:t>“He has a wife, and, to use his own words, </a:t>
            </a:r>
            <a:r>
              <a:rPr lang="en-GB" sz="1600">
                <a:highlight>
                  <a:srgbClr val="FFFF00"/>
                </a:highlight>
              </a:rPr>
              <a:t>‘one fine girl, five years old,’</a:t>
            </a:r>
            <a:r>
              <a:rPr lang="en-GB" sz="1600"/>
              <a:t> and is not a little proud to perceive a resemblance in the child to himself.”</a:t>
            </a:r>
          </a:p>
          <a:p>
            <a:r>
              <a:rPr lang="en-GB" sz="1600"/>
              <a:t>Rowland Dobie, </a:t>
            </a:r>
            <a:r>
              <a:rPr lang="en-GB" sz="1600" i="1"/>
              <a:t>History of the United Parishes of St. Giles-in-the-Fields</a:t>
            </a:r>
            <a:r>
              <a:rPr lang="en-GB" sz="1600"/>
              <a:t> (1834), p.264. The master of the school was Thomas Augustin Finnigan.</a:t>
            </a:r>
          </a:p>
          <a:p>
            <a:r>
              <a:rPr lang="en-GB" sz="1600">
                <a:hlinkClick r:id="rId3"/>
              </a:rPr>
              <a:t>https://books.google.co.uk/books?id=86lCAAAAYAAJ&amp;lr</a:t>
            </a:r>
            <a:r>
              <a:rPr lang="en-GB" sz="1600"/>
              <a:t> </a:t>
            </a:r>
          </a:p>
          <a:p>
            <a:r>
              <a:rPr lang="en-GB" sz="1600"/>
              <a:t>“The Irish Free Schools in George Street were established in 1813 … They were </a:t>
            </a:r>
            <a:r>
              <a:rPr lang="en-GB" sz="1600">
                <a:highlight>
                  <a:srgbClr val="FFFF00"/>
                </a:highlight>
              </a:rPr>
              <a:t>founded for the purpose of affording instruction and clothing to the children of the poor Irish Catholics and others, without interfering with their creed</a:t>
            </a:r>
            <a:r>
              <a:rPr lang="en-GB" sz="1600"/>
              <a:t>. About 200 were thus taken from the streets, where they were exposed to depravity in the extreme.”</a:t>
            </a:r>
          </a:p>
          <a:p>
            <a:endParaRPr lang="en-GB" sz="1600"/>
          </a:p>
          <a:p>
            <a:endParaRPr lang="en-GB" sz="1600"/>
          </a:p>
        </p:txBody>
      </p:sp>
      <p:pic>
        <p:nvPicPr>
          <p:cNvPr id="5" name="Picture 4">
            <a:extLst>
              <a:ext uri="{FF2B5EF4-FFF2-40B4-BE49-F238E27FC236}">
                <a16:creationId xmlns:a16="http://schemas.microsoft.com/office/drawing/2014/main" id="{0EE25623-F6D7-DDD3-EF3C-6F6F63BBFE3F}"/>
              </a:ext>
            </a:extLst>
          </p:cNvPr>
          <p:cNvPicPr>
            <a:picLocks noChangeAspect="1"/>
          </p:cNvPicPr>
          <p:nvPr/>
        </p:nvPicPr>
        <p:blipFill>
          <a:blip r:embed="rId4"/>
          <a:stretch>
            <a:fillRect/>
          </a:stretch>
        </p:blipFill>
        <p:spPr>
          <a:xfrm>
            <a:off x="8571151" y="168168"/>
            <a:ext cx="2848433" cy="3168155"/>
          </a:xfrm>
          <a:prstGeom prst="rect">
            <a:avLst/>
          </a:prstGeom>
        </p:spPr>
      </p:pic>
      <p:pic>
        <p:nvPicPr>
          <p:cNvPr id="7" name="Picture 6">
            <a:extLst>
              <a:ext uri="{FF2B5EF4-FFF2-40B4-BE49-F238E27FC236}">
                <a16:creationId xmlns:a16="http://schemas.microsoft.com/office/drawing/2014/main" id="{326ADC85-7359-BD74-C051-A0F559FDCB33}"/>
              </a:ext>
            </a:extLst>
          </p:cNvPr>
          <p:cNvPicPr>
            <a:picLocks noChangeAspect="1"/>
          </p:cNvPicPr>
          <p:nvPr/>
        </p:nvPicPr>
        <p:blipFill>
          <a:blip r:embed="rId5"/>
          <a:stretch>
            <a:fillRect/>
          </a:stretch>
        </p:blipFill>
        <p:spPr>
          <a:xfrm>
            <a:off x="7997556" y="3572924"/>
            <a:ext cx="3995623" cy="2677066"/>
          </a:xfrm>
          <a:prstGeom prst="rect">
            <a:avLst/>
          </a:prstGeom>
        </p:spPr>
      </p:pic>
    </p:spTree>
    <p:extLst>
      <p:ext uri="{BB962C8B-B14F-4D97-AF65-F5344CB8AC3E}">
        <p14:creationId xmlns:p14="http://schemas.microsoft.com/office/powerpoint/2010/main" val="3100655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E9EA9B-4609-6F0E-C395-86F6F271A83B}"/>
              </a:ext>
            </a:extLst>
          </p:cNvPr>
          <p:cNvSpPr>
            <a:spLocks noGrp="1"/>
          </p:cNvSpPr>
          <p:nvPr>
            <p:ph type="title"/>
          </p:nvPr>
        </p:nvSpPr>
        <p:spPr>
          <a:xfrm>
            <a:off x="612648" y="365124"/>
            <a:ext cx="5221224" cy="2066544"/>
          </a:xfrm>
        </p:spPr>
        <p:txBody>
          <a:bodyPr anchor="b">
            <a:normAutofit/>
          </a:bodyPr>
          <a:lstStyle/>
          <a:p>
            <a:r>
              <a:rPr lang="en-GB" sz="5400"/>
              <a:t>Page 13</a:t>
            </a:r>
          </a:p>
        </p:txBody>
      </p:sp>
      <p:pic>
        <p:nvPicPr>
          <p:cNvPr id="6" name="Picture 5" descr="A drawing of a person with a violin&#10;&#10;Description automatically generated">
            <a:extLst>
              <a:ext uri="{FF2B5EF4-FFF2-40B4-BE49-F238E27FC236}">
                <a16:creationId xmlns:a16="http://schemas.microsoft.com/office/drawing/2014/main" id="{ECE3D726-68D2-335C-BD72-C3F3F4C34925}"/>
              </a:ext>
            </a:extLst>
          </p:cNvPr>
          <p:cNvPicPr>
            <a:picLocks noChangeAspect="1"/>
          </p:cNvPicPr>
          <p:nvPr/>
        </p:nvPicPr>
        <p:blipFill>
          <a:blip r:embed="rId2">
            <a:extLst>
              <a:ext uri="{28A0092B-C50C-407E-A947-70E740481C1C}">
                <a14:useLocalDpi xmlns:a14="http://schemas.microsoft.com/office/drawing/2010/main" val="0"/>
              </a:ext>
            </a:extLst>
          </a:blip>
          <a:srcRect r="-5" b="6580"/>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5" name="Picture 4">
            <a:extLst>
              <a:ext uri="{FF2B5EF4-FFF2-40B4-BE49-F238E27FC236}">
                <a16:creationId xmlns:a16="http://schemas.microsoft.com/office/drawing/2014/main" id="{2283ECF1-FCEC-006F-38E8-1F4BFCC077F6}"/>
              </a:ext>
            </a:extLst>
          </p:cNvPr>
          <p:cNvPicPr>
            <a:picLocks noChangeAspect="1"/>
          </p:cNvPicPr>
          <p:nvPr/>
        </p:nvPicPr>
        <p:blipFill>
          <a:blip r:embed="rId3"/>
          <a:srcRect t="11227" r="3" b="3"/>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sp>
        <p:nvSpPr>
          <p:cNvPr id="19"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4B4EE3-DCC9-7601-2B5B-845605522149}"/>
              </a:ext>
            </a:extLst>
          </p:cNvPr>
          <p:cNvSpPr>
            <a:spLocks noGrp="1"/>
          </p:cNvSpPr>
          <p:nvPr>
            <p:ph idx="1"/>
          </p:nvPr>
        </p:nvSpPr>
        <p:spPr>
          <a:xfrm>
            <a:off x="612648" y="2843784"/>
            <a:ext cx="5221224" cy="3328416"/>
          </a:xfrm>
        </p:spPr>
        <p:txBody>
          <a:bodyPr>
            <a:normAutofit/>
          </a:bodyPr>
          <a:lstStyle/>
          <a:p>
            <a:r>
              <a:rPr lang="en-GB" sz="1000"/>
              <a:t>“Death of Billy Waters” obituary in </a:t>
            </a:r>
            <a:r>
              <a:rPr lang="en-GB" sz="1000" i="1"/>
              <a:t>Morning Advertiser</a:t>
            </a:r>
            <a:r>
              <a:rPr lang="en-GB" sz="1000"/>
              <a:t> (22 March 1823), p.3.</a:t>
            </a:r>
          </a:p>
          <a:p>
            <a:r>
              <a:rPr lang="en-GB" sz="1000"/>
              <a:t>“[A] peculiar stumping of his wooden leg in an original kind of hornpipe … He was elected King of a party of Beggars in St. Giles.”</a:t>
            </a:r>
          </a:p>
          <a:p>
            <a:r>
              <a:rPr lang="en-GB" sz="1000"/>
              <a:t>Description of ‘The Rose and Crown’ in Henry Mayhew, </a:t>
            </a:r>
            <a:r>
              <a:rPr lang="en-GB" sz="1000" i="1"/>
              <a:t>London Labour and the London Poor </a:t>
            </a:r>
            <a:r>
              <a:rPr lang="en-GB" sz="1000"/>
              <a:t>(1862), p.300.</a:t>
            </a:r>
          </a:p>
          <a:p>
            <a:r>
              <a:rPr lang="en-GB" sz="1000">
                <a:hlinkClick r:id="rId4"/>
              </a:rPr>
              <a:t>https://archive.org/details/cu31924092592793/page/n373/</a:t>
            </a:r>
            <a:r>
              <a:rPr lang="en-GB" sz="1000"/>
              <a:t> </a:t>
            </a:r>
          </a:p>
          <a:p>
            <a:r>
              <a:rPr lang="en-US" sz="1000"/>
              <a:t>“In the tap-room might be seen Black Charlie the fiddler, with ten or a dozen lads and lasses enjoying the dance, and singing and smoking over potations of gin-and-water, more or less plentiful according to the proceeds of the previous night - all apparently free from care in their wild carousals.”</a:t>
            </a:r>
            <a:endParaRPr lang="en-GB" sz="1000"/>
          </a:p>
          <a:p>
            <a:r>
              <a:rPr lang="en-GB" sz="1000"/>
              <a:t>Image 1: undated sketch mislabelled “Richard Waters Esq.” attr. to T.L. Busby, National Maritime Museum: </a:t>
            </a:r>
            <a:r>
              <a:rPr lang="en-GB" sz="1000">
                <a:hlinkClick r:id="rId5"/>
              </a:rPr>
              <a:t>https://www.rmg.co.uk/collections/objects/rmgc-object-254870</a:t>
            </a:r>
            <a:r>
              <a:rPr lang="en-GB" sz="1000"/>
              <a:t>.</a:t>
            </a:r>
          </a:p>
          <a:p>
            <a:r>
              <a:rPr lang="en-GB" sz="1000"/>
              <a:t>Image 2: James Catnach, “Life in London” satirical  broadside (1822): </a:t>
            </a:r>
            <a:r>
              <a:rPr lang="en-GB" sz="1000">
                <a:hlinkClick r:id="rId6"/>
              </a:rPr>
              <a:t>https://www.britishmuseum.org/collection/object/P_1997-0223-2</a:t>
            </a:r>
            <a:r>
              <a:rPr lang="en-GB" sz="1000"/>
              <a:t>. </a:t>
            </a:r>
          </a:p>
        </p:txBody>
      </p:sp>
      <p:pic>
        <p:nvPicPr>
          <p:cNvPr id="9" name="Picture 8">
            <a:extLst>
              <a:ext uri="{FF2B5EF4-FFF2-40B4-BE49-F238E27FC236}">
                <a16:creationId xmlns:a16="http://schemas.microsoft.com/office/drawing/2014/main" id="{0F2EBCBE-54A6-44FE-3542-C7C8BEEC5F19}"/>
              </a:ext>
            </a:extLst>
          </p:cNvPr>
          <p:cNvPicPr>
            <a:picLocks noChangeAspect="1"/>
          </p:cNvPicPr>
          <p:nvPr/>
        </p:nvPicPr>
        <p:blipFill>
          <a:blip r:embed="rId7"/>
          <a:srcRect l="6399" r="2879"/>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pic>
        <p:nvPicPr>
          <p:cNvPr id="4" name="Picture 3">
            <a:extLst>
              <a:ext uri="{FF2B5EF4-FFF2-40B4-BE49-F238E27FC236}">
                <a16:creationId xmlns:a16="http://schemas.microsoft.com/office/drawing/2014/main" id="{341176D4-1B89-03B2-829D-3B731F6959C9}"/>
              </a:ext>
            </a:extLst>
          </p:cNvPr>
          <p:cNvPicPr>
            <a:picLocks noChangeAspect="1"/>
          </p:cNvPicPr>
          <p:nvPr/>
        </p:nvPicPr>
        <p:blipFill>
          <a:blip r:embed="rId8"/>
          <a:stretch>
            <a:fillRect/>
          </a:stretch>
        </p:blipFill>
        <p:spPr>
          <a:xfrm>
            <a:off x="9336325" y="2492484"/>
            <a:ext cx="2852627" cy="175900"/>
          </a:xfrm>
          <a:prstGeom prst="rect">
            <a:avLst/>
          </a:prstGeom>
        </p:spPr>
      </p:pic>
    </p:spTree>
    <p:extLst>
      <p:ext uri="{BB962C8B-B14F-4D97-AF65-F5344CB8AC3E}">
        <p14:creationId xmlns:p14="http://schemas.microsoft.com/office/powerpoint/2010/main" val="4097731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1B948C-43DA-925B-171D-DD434663C27F}"/>
              </a:ext>
            </a:extLst>
          </p:cNvPr>
          <p:cNvSpPr>
            <a:spLocks noGrp="1"/>
          </p:cNvSpPr>
          <p:nvPr>
            <p:ph type="title"/>
          </p:nvPr>
        </p:nvSpPr>
        <p:spPr>
          <a:xfrm>
            <a:off x="1137034" y="609600"/>
            <a:ext cx="6112220" cy="1330839"/>
          </a:xfrm>
        </p:spPr>
        <p:txBody>
          <a:bodyPr>
            <a:normAutofit/>
          </a:bodyPr>
          <a:lstStyle/>
          <a:p>
            <a:r>
              <a:rPr lang="en-GB">
                <a:solidFill>
                  <a:schemeClr val="tx1">
                    <a:lumMod val="85000"/>
                    <a:lumOff val="15000"/>
                  </a:schemeClr>
                </a:solidFill>
              </a:rPr>
              <a:t>Page 13</a:t>
            </a:r>
          </a:p>
        </p:txBody>
      </p:sp>
      <p:sp>
        <p:nvSpPr>
          <p:cNvPr id="3" name="Content Placeholder 2">
            <a:extLst>
              <a:ext uri="{FF2B5EF4-FFF2-40B4-BE49-F238E27FC236}">
                <a16:creationId xmlns:a16="http://schemas.microsoft.com/office/drawing/2014/main" id="{66525ABB-9593-562D-E85A-39B21E17F3C7}"/>
              </a:ext>
            </a:extLst>
          </p:cNvPr>
          <p:cNvSpPr>
            <a:spLocks noGrp="1"/>
          </p:cNvSpPr>
          <p:nvPr>
            <p:ph idx="1"/>
          </p:nvPr>
        </p:nvSpPr>
        <p:spPr>
          <a:xfrm>
            <a:off x="1137033" y="2194101"/>
            <a:ext cx="5903847" cy="4054298"/>
          </a:xfrm>
        </p:spPr>
        <p:txBody>
          <a:bodyPr>
            <a:normAutofit/>
          </a:bodyPr>
          <a:lstStyle/>
          <a:p>
            <a:r>
              <a:rPr lang="en-GB" sz="1400" dirty="0">
                <a:solidFill>
                  <a:schemeClr val="tx1">
                    <a:lumMod val="85000"/>
                    <a:lumOff val="15000"/>
                  </a:schemeClr>
                </a:solidFill>
              </a:rPr>
              <a:t>Statement of a beggar quoted in Mayhew, </a:t>
            </a:r>
            <a:r>
              <a:rPr lang="en-GB" sz="1400" i="1" dirty="0">
                <a:solidFill>
                  <a:schemeClr val="tx1">
                    <a:lumMod val="85000"/>
                    <a:lumOff val="15000"/>
                  </a:schemeClr>
                </a:solidFill>
              </a:rPr>
              <a:t>London Labour</a:t>
            </a:r>
            <a:r>
              <a:rPr lang="en-GB" sz="1400" dirty="0">
                <a:solidFill>
                  <a:schemeClr val="tx1">
                    <a:lumMod val="85000"/>
                    <a:lumOff val="15000"/>
                  </a:schemeClr>
                </a:solidFill>
              </a:rPr>
              <a:t>, vol.1, p.414.</a:t>
            </a:r>
          </a:p>
          <a:p>
            <a:r>
              <a:rPr lang="en-GB" sz="1400" dirty="0">
                <a:solidFill>
                  <a:schemeClr val="tx1">
                    <a:lumMod val="85000"/>
                    <a:lumOff val="15000"/>
                  </a:schemeClr>
                </a:solidFill>
                <a:hlinkClick r:id="rId3"/>
              </a:rPr>
              <a:t>https://www.gutenberg.org/cache/epub/55998/pg55998-images.html</a:t>
            </a:r>
            <a:endParaRPr lang="en-GB" sz="1400" dirty="0">
              <a:solidFill>
                <a:schemeClr val="tx1">
                  <a:lumMod val="85000"/>
                  <a:lumOff val="15000"/>
                </a:schemeClr>
              </a:solidFill>
            </a:endParaRPr>
          </a:p>
          <a:p>
            <a:r>
              <a:rPr lang="en-GB" sz="1400" dirty="0">
                <a:solidFill>
                  <a:schemeClr val="tx1">
                    <a:lumMod val="85000"/>
                    <a:lumOff val="15000"/>
                  </a:schemeClr>
                </a:solidFill>
              </a:rPr>
              <a:t>“My grandfather kept the great house, the old Rose and Crown, in Church-lane, opposite Carver-street, best known as the ‘Beggar’s Opera.’ When a child I have seen the place crowded, crammed with nothing but beggars, first-rates – none else used the house. My father took away my mother’s money. I wish my mother had run away instead.”</a:t>
            </a:r>
          </a:p>
          <a:p>
            <a:r>
              <a:rPr lang="en-GB" sz="1400" dirty="0">
                <a:solidFill>
                  <a:schemeClr val="tx1">
                    <a:lumMod val="85000"/>
                    <a:lumOff val="15000"/>
                  </a:schemeClr>
                </a:solidFill>
              </a:rPr>
              <a:t>William Reeves, “Lines on Billy Waters” (June 1823) quoted in Hindley, p.108.</a:t>
            </a:r>
          </a:p>
          <a:p>
            <a:r>
              <a:rPr lang="en-GB" sz="1400" dirty="0">
                <a:solidFill>
                  <a:schemeClr val="tx1">
                    <a:lumMod val="85000"/>
                    <a:lumOff val="15000"/>
                  </a:schemeClr>
                </a:solidFill>
              </a:rPr>
              <a:t>“In vain he </a:t>
            </a:r>
            <a:r>
              <a:rPr lang="en-GB" sz="1400" dirty="0" err="1">
                <a:solidFill>
                  <a:schemeClr val="tx1">
                    <a:lumMod val="85000"/>
                    <a:lumOff val="15000"/>
                  </a:schemeClr>
                </a:solidFill>
              </a:rPr>
              <a:t>fiddl’d</a:t>
            </a:r>
            <a:r>
              <a:rPr lang="en-GB" sz="1400" dirty="0">
                <a:solidFill>
                  <a:schemeClr val="tx1">
                    <a:lumMod val="85000"/>
                    <a:lumOff val="15000"/>
                  </a:schemeClr>
                </a:solidFill>
              </a:rPr>
              <a:t>, </a:t>
            </a:r>
            <a:r>
              <a:rPr lang="en-GB" sz="1400" dirty="0" err="1">
                <a:solidFill>
                  <a:schemeClr val="tx1">
                    <a:lumMod val="85000"/>
                    <a:lumOff val="15000"/>
                  </a:schemeClr>
                </a:solidFill>
              </a:rPr>
              <a:t>danc’d</a:t>
            </a:r>
            <a:r>
              <a:rPr lang="en-GB" sz="1400" dirty="0">
                <a:solidFill>
                  <a:schemeClr val="tx1">
                    <a:lumMod val="85000"/>
                    <a:lumOff val="15000"/>
                  </a:schemeClr>
                </a:solidFill>
              </a:rPr>
              <a:t> and sung, / Until he was out of breath; Starving he was, his bow unstrung / Till he </a:t>
            </a:r>
            <a:r>
              <a:rPr lang="en-GB" sz="1400" dirty="0" err="1">
                <a:solidFill>
                  <a:schemeClr val="tx1">
                    <a:lumMod val="85000"/>
                    <a:lumOff val="15000"/>
                  </a:schemeClr>
                </a:solidFill>
              </a:rPr>
              <a:t>danc’d</a:t>
            </a:r>
            <a:r>
              <a:rPr lang="en-GB" sz="1400" dirty="0">
                <a:solidFill>
                  <a:schemeClr val="tx1">
                    <a:lumMod val="85000"/>
                    <a:lumOff val="15000"/>
                  </a:schemeClr>
                </a:solidFill>
              </a:rPr>
              <a:t> – The Dance of Death.”</a:t>
            </a:r>
          </a:p>
          <a:p>
            <a:r>
              <a:rPr lang="en-GB" sz="1400" dirty="0">
                <a:solidFill>
                  <a:schemeClr val="tx1">
                    <a:lumMod val="85000"/>
                    <a:lumOff val="15000"/>
                  </a:schemeClr>
                </a:solidFill>
              </a:rPr>
              <a:t>Photograph: unnamed pauper holding child on workhouse steps in Short’s Gardens, St. Giles’s, from J. Thomson and Adolphe Smith, “Street Life in London” (1877), which records “</a:t>
            </a:r>
            <a:r>
              <a:rPr lang="en-US" sz="1400" dirty="0">
                <a:solidFill>
                  <a:schemeClr val="tx1">
                    <a:lumMod val="85000"/>
                    <a:lumOff val="15000"/>
                  </a:schemeClr>
                </a:solidFill>
              </a:rPr>
              <a:t>What little charity they receive is more frequently derived from the lowest orders.” - </a:t>
            </a:r>
            <a:r>
              <a:rPr lang="en-GB" sz="1400" dirty="0">
                <a:solidFill>
                  <a:schemeClr val="tx1">
                    <a:lumMod val="85000"/>
                    <a:lumOff val="15000"/>
                  </a:schemeClr>
                </a:solidFill>
              </a:rPr>
              <a:t> </a:t>
            </a:r>
            <a:r>
              <a:rPr lang="en-GB" sz="1400" dirty="0">
                <a:solidFill>
                  <a:schemeClr val="tx1">
                    <a:lumMod val="85000"/>
                    <a:lumOff val="15000"/>
                  </a:schemeClr>
                </a:solidFill>
                <a:hlinkClick r:id="rId4"/>
              </a:rPr>
              <a:t>https://www.victorianlondon.org/publications/thomson-30.htm</a:t>
            </a:r>
            <a:r>
              <a:rPr lang="en-GB" sz="1400" dirty="0">
                <a:solidFill>
                  <a:schemeClr val="tx1">
                    <a:lumMod val="85000"/>
                    <a:lumOff val="15000"/>
                  </a:schemeClr>
                </a:solidFill>
              </a:rPr>
              <a:t> </a:t>
            </a:r>
          </a:p>
        </p:txBody>
      </p:sp>
      <p:pic>
        <p:nvPicPr>
          <p:cNvPr id="5" name="Picture 4">
            <a:extLst>
              <a:ext uri="{FF2B5EF4-FFF2-40B4-BE49-F238E27FC236}">
                <a16:creationId xmlns:a16="http://schemas.microsoft.com/office/drawing/2014/main" id="{18BA74F3-DB64-BD61-2DAE-60A0660F7E2A}"/>
              </a:ext>
            </a:extLst>
          </p:cNvPr>
          <p:cNvPicPr>
            <a:picLocks noChangeAspect="1"/>
          </p:cNvPicPr>
          <p:nvPr/>
        </p:nvPicPr>
        <p:blipFill>
          <a:blip r:embed="rId5"/>
          <a:srcRect t="21583" r="4" b="3219"/>
          <a:stretch/>
        </p:blipFill>
        <p:spPr>
          <a:xfrm>
            <a:off x="780196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3074" name="Picture 2">
            <a:extLst>
              <a:ext uri="{FF2B5EF4-FFF2-40B4-BE49-F238E27FC236}">
                <a16:creationId xmlns:a16="http://schemas.microsoft.com/office/drawing/2014/main" id="{494481AD-6C6A-F5E9-3EAC-F69420BF43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47" r="3" b="41638"/>
          <a:stretch/>
        </p:blipFill>
        <p:spPr bwMode="auto">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630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D85F1B-3302-4DB9-81B1-038ADCE4D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CA466-5AAF-A61A-3631-36ADE7C29E4C}"/>
              </a:ext>
            </a:extLst>
          </p:cNvPr>
          <p:cNvSpPr>
            <a:spLocks noGrp="1"/>
          </p:cNvSpPr>
          <p:nvPr>
            <p:ph type="title"/>
          </p:nvPr>
        </p:nvSpPr>
        <p:spPr>
          <a:xfrm>
            <a:off x="781915" y="3874590"/>
            <a:ext cx="4390586" cy="2094640"/>
          </a:xfrm>
        </p:spPr>
        <p:txBody>
          <a:bodyPr>
            <a:normAutofit/>
          </a:bodyPr>
          <a:lstStyle/>
          <a:p>
            <a:r>
              <a:rPr lang="en-GB">
                <a:solidFill>
                  <a:schemeClr val="tx1">
                    <a:lumMod val="85000"/>
                    <a:lumOff val="15000"/>
                  </a:schemeClr>
                </a:solidFill>
              </a:rPr>
              <a:t>Page 14</a:t>
            </a:r>
          </a:p>
        </p:txBody>
      </p:sp>
      <p:pic>
        <p:nvPicPr>
          <p:cNvPr id="7" name="Picture 6">
            <a:extLst>
              <a:ext uri="{FF2B5EF4-FFF2-40B4-BE49-F238E27FC236}">
                <a16:creationId xmlns:a16="http://schemas.microsoft.com/office/drawing/2014/main" id="{81410A20-B7F9-6DB3-C035-1D6FCA6C66FC}"/>
              </a:ext>
            </a:extLst>
          </p:cNvPr>
          <p:cNvPicPr>
            <a:picLocks noChangeAspect="1"/>
          </p:cNvPicPr>
          <p:nvPr/>
        </p:nvPicPr>
        <p:blipFill>
          <a:blip r:embed="rId3"/>
          <a:srcRect l="3059" r="2791" b="-2"/>
          <a:stretch/>
        </p:blipFill>
        <p:spPr>
          <a:xfrm>
            <a:off x="20" y="10"/>
            <a:ext cx="6095980" cy="3175906"/>
          </a:xfrm>
          <a:custGeom>
            <a:avLst/>
            <a:gdLst/>
            <a:ahLst/>
            <a:cxnLst/>
            <a:rect l="l" t="t" r="r" b="b"/>
            <a:pathLst>
              <a:path w="6096000" h="3175916">
                <a:moveTo>
                  <a:pt x="0" y="0"/>
                </a:moveTo>
                <a:lnTo>
                  <a:pt x="6096000" y="0"/>
                </a:lnTo>
                <a:lnTo>
                  <a:pt x="6096000" y="3175916"/>
                </a:lnTo>
                <a:lnTo>
                  <a:pt x="6074953" y="3168556"/>
                </a:lnTo>
                <a:cubicBezTo>
                  <a:pt x="6065180" y="3165138"/>
                  <a:pt x="6054705" y="3162334"/>
                  <a:pt x="6041425" y="3161984"/>
                </a:cubicBezTo>
                <a:lnTo>
                  <a:pt x="5978335" y="3173176"/>
                </a:lnTo>
                <a:cubicBezTo>
                  <a:pt x="5953369" y="3176890"/>
                  <a:pt x="5845857" y="3169112"/>
                  <a:pt x="5827638" y="3169738"/>
                </a:cubicBezTo>
                <a:cubicBezTo>
                  <a:pt x="5821882" y="3178743"/>
                  <a:pt x="5799256" y="3174685"/>
                  <a:pt x="5761310" y="3170760"/>
                </a:cubicBezTo>
                <a:cubicBezTo>
                  <a:pt x="5731057" y="3170684"/>
                  <a:pt x="5713719" y="3171961"/>
                  <a:pt x="5696588" y="3173023"/>
                </a:cubicBezTo>
                <a:lnTo>
                  <a:pt x="5682596" y="3173661"/>
                </a:lnTo>
                <a:lnTo>
                  <a:pt x="5575844" y="3148218"/>
                </a:lnTo>
                <a:cubicBezTo>
                  <a:pt x="5455823" y="3136706"/>
                  <a:pt x="5377668" y="3144388"/>
                  <a:pt x="5287401" y="3135195"/>
                </a:cubicBezTo>
                <a:cubicBezTo>
                  <a:pt x="5197135" y="3126002"/>
                  <a:pt x="5202548" y="3115782"/>
                  <a:pt x="5034243" y="3093057"/>
                </a:cubicBezTo>
                <a:cubicBezTo>
                  <a:pt x="4879585" y="3031690"/>
                  <a:pt x="4724928" y="3048859"/>
                  <a:pt x="4570270" y="3026761"/>
                </a:cubicBezTo>
                <a:cubicBezTo>
                  <a:pt x="4488718" y="3050631"/>
                  <a:pt x="4344263" y="2990436"/>
                  <a:pt x="4232462" y="2981221"/>
                </a:cubicBezTo>
                <a:cubicBezTo>
                  <a:pt x="4120662" y="2972005"/>
                  <a:pt x="3986179" y="2970108"/>
                  <a:pt x="3899469" y="2971466"/>
                </a:cubicBezTo>
                <a:cubicBezTo>
                  <a:pt x="3892272" y="2982518"/>
                  <a:pt x="3768985" y="2995342"/>
                  <a:pt x="3710933" y="2958642"/>
                </a:cubicBezTo>
                <a:cubicBezTo>
                  <a:pt x="3583105" y="2956402"/>
                  <a:pt x="3623640" y="2964712"/>
                  <a:pt x="3495164" y="2941478"/>
                </a:cubicBezTo>
                <a:cubicBezTo>
                  <a:pt x="3419432" y="2942273"/>
                  <a:pt x="3339383" y="2952386"/>
                  <a:pt x="3282944" y="2951628"/>
                </a:cubicBezTo>
                <a:cubicBezTo>
                  <a:pt x="3281769" y="2953455"/>
                  <a:pt x="3129759" y="2929645"/>
                  <a:pt x="3085959" y="2922940"/>
                </a:cubicBezTo>
                <a:cubicBezTo>
                  <a:pt x="3042159" y="2916235"/>
                  <a:pt x="3054740" y="2920103"/>
                  <a:pt x="3020146" y="2911397"/>
                </a:cubicBezTo>
                <a:cubicBezTo>
                  <a:pt x="2871334" y="2883584"/>
                  <a:pt x="2762563" y="2883465"/>
                  <a:pt x="2653542" y="2876899"/>
                </a:cubicBezTo>
                <a:cubicBezTo>
                  <a:pt x="2533423" y="2872448"/>
                  <a:pt x="2683271" y="2915174"/>
                  <a:pt x="2510424" y="2888407"/>
                </a:cubicBezTo>
                <a:cubicBezTo>
                  <a:pt x="2506340" y="2898923"/>
                  <a:pt x="2449170" y="2888049"/>
                  <a:pt x="2412523" y="2882673"/>
                </a:cubicBezTo>
                <a:cubicBezTo>
                  <a:pt x="2355021" y="2881306"/>
                  <a:pt x="2382991" y="2891314"/>
                  <a:pt x="2308292" y="2874695"/>
                </a:cubicBezTo>
                <a:lnTo>
                  <a:pt x="2233764" y="2908195"/>
                </a:lnTo>
                <a:cubicBezTo>
                  <a:pt x="2234416" y="2903929"/>
                  <a:pt x="2112578" y="2949704"/>
                  <a:pt x="2089169" y="2948983"/>
                </a:cubicBezTo>
                <a:lnTo>
                  <a:pt x="1901626" y="2945454"/>
                </a:lnTo>
                <a:cubicBezTo>
                  <a:pt x="1851336" y="2959106"/>
                  <a:pt x="1870664" y="2971169"/>
                  <a:pt x="1825089" y="2978820"/>
                </a:cubicBezTo>
                <a:cubicBezTo>
                  <a:pt x="1779514" y="2986471"/>
                  <a:pt x="1746268" y="2976574"/>
                  <a:pt x="1628175" y="2991359"/>
                </a:cubicBezTo>
                <a:cubicBezTo>
                  <a:pt x="1580792" y="3002760"/>
                  <a:pt x="1459893" y="2977867"/>
                  <a:pt x="1367439" y="2991184"/>
                </a:cubicBezTo>
                <a:cubicBezTo>
                  <a:pt x="1369407" y="3003218"/>
                  <a:pt x="1303810" y="3002393"/>
                  <a:pt x="1260431" y="2993313"/>
                </a:cubicBezTo>
                <a:lnTo>
                  <a:pt x="1131986" y="3017812"/>
                </a:lnTo>
                <a:cubicBezTo>
                  <a:pt x="1134074" y="3034431"/>
                  <a:pt x="1115111" y="3023292"/>
                  <a:pt x="1062297" y="3034267"/>
                </a:cubicBezTo>
                <a:cubicBezTo>
                  <a:pt x="1046148" y="3044857"/>
                  <a:pt x="1019464" y="3043729"/>
                  <a:pt x="979009" y="3052795"/>
                </a:cubicBezTo>
                <a:cubicBezTo>
                  <a:pt x="963885" y="3062784"/>
                  <a:pt x="844270" y="3032960"/>
                  <a:pt x="809514" y="3039765"/>
                </a:cubicBezTo>
                <a:cubicBezTo>
                  <a:pt x="773761" y="3042869"/>
                  <a:pt x="775984" y="3025792"/>
                  <a:pt x="686053" y="3027101"/>
                </a:cubicBezTo>
                <a:cubicBezTo>
                  <a:pt x="600190" y="3024844"/>
                  <a:pt x="595882" y="3019147"/>
                  <a:pt x="504370" y="3015625"/>
                </a:cubicBezTo>
                <a:cubicBezTo>
                  <a:pt x="442615" y="3013617"/>
                  <a:pt x="455531" y="3005845"/>
                  <a:pt x="421644" y="3004997"/>
                </a:cubicBezTo>
                <a:cubicBezTo>
                  <a:pt x="377193" y="3017912"/>
                  <a:pt x="307611" y="2981496"/>
                  <a:pt x="274973" y="2996304"/>
                </a:cubicBezTo>
                <a:lnTo>
                  <a:pt x="116340" y="2982098"/>
                </a:lnTo>
                <a:lnTo>
                  <a:pt x="35300" y="2993836"/>
                </a:lnTo>
                <a:cubicBezTo>
                  <a:pt x="29001" y="2994370"/>
                  <a:pt x="18688" y="2993580"/>
                  <a:pt x="6479" y="2992085"/>
                </a:cubicBezTo>
                <a:lnTo>
                  <a:pt x="0" y="2991123"/>
                </a:lnTo>
                <a:close/>
              </a:path>
            </a:pathLst>
          </a:custGeom>
        </p:spPr>
      </p:pic>
      <p:pic>
        <p:nvPicPr>
          <p:cNvPr id="5" name="Picture 4">
            <a:extLst>
              <a:ext uri="{FF2B5EF4-FFF2-40B4-BE49-F238E27FC236}">
                <a16:creationId xmlns:a16="http://schemas.microsoft.com/office/drawing/2014/main" id="{50227A97-00FD-6F6F-870E-BED63B54737D}"/>
              </a:ext>
            </a:extLst>
          </p:cNvPr>
          <p:cNvPicPr>
            <a:picLocks noChangeAspect="1"/>
          </p:cNvPicPr>
          <p:nvPr/>
        </p:nvPicPr>
        <p:blipFill>
          <a:blip r:embed="rId4"/>
          <a:srcRect r="2114"/>
          <a:stretch/>
        </p:blipFill>
        <p:spPr>
          <a:xfrm>
            <a:off x="6096000" y="10"/>
            <a:ext cx="6096000" cy="3182262"/>
          </a:xfrm>
          <a:custGeom>
            <a:avLst/>
            <a:gdLst/>
            <a:ahLst/>
            <a:cxnLst/>
            <a:rect l="l" t="t" r="r" b="b"/>
            <a:pathLst>
              <a:path w="6096000" h="3182272">
                <a:moveTo>
                  <a:pt x="0" y="0"/>
                </a:moveTo>
                <a:lnTo>
                  <a:pt x="6096000" y="0"/>
                </a:lnTo>
                <a:lnTo>
                  <a:pt x="6096000" y="2977881"/>
                </a:lnTo>
                <a:lnTo>
                  <a:pt x="6089100" y="2979305"/>
                </a:lnTo>
                <a:cubicBezTo>
                  <a:pt x="6033641" y="2989882"/>
                  <a:pt x="5988719" y="2996128"/>
                  <a:pt x="5963104" y="2993636"/>
                </a:cubicBezTo>
                <a:cubicBezTo>
                  <a:pt x="5792949" y="3029182"/>
                  <a:pt x="5730547" y="3002240"/>
                  <a:pt x="5622676" y="2993454"/>
                </a:cubicBezTo>
                <a:cubicBezTo>
                  <a:pt x="5358705" y="2975083"/>
                  <a:pt x="5242862" y="2994654"/>
                  <a:pt x="5115732" y="2989671"/>
                </a:cubicBezTo>
                <a:cubicBezTo>
                  <a:pt x="4988602" y="2984687"/>
                  <a:pt x="5029567" y="2975639"/>
                  <a:pt x="4859897" y="2963549"/>
                </a:cubicBezTo>
                <a:lnTo>
                  <a:pt x="4391870" y="2926580"/>
                </a:lnTo>
                <a:cubicBezTo>
                  <a:pt x="4327296" y="2956949"/>
                  <a:pt x="4071930" y="2902434"/>
                  <a:pt x="4051327" y="2902384"/>
                </a:cubicBezTo>
                <a:cubicBezTo>
                  <a:pt x="3968352" y="2908170"/>
                  <a:pt x="3882315" y="2886803"/>
                  <a:pt x="3767876" y="2899218"/>
                </a:cubicBezTo>
                <a:cubicBezTo>
                  <a:pt x="3761563" y="2910695"/>
                  <a:pt x="3759706" y="2886579"/>
                  <a:pt x="3607318" y="2887826"/>
                </a:cubicBezTo>
                <a:cubicBezTo>
                  <a:pt x="3517854" y="2911862"/>
                  <a:pt x="3239059" y="2908898"/>
                  <a:pt x="3200813" y="2916134"/>
                </a:cubicBezTo>
                <a:cubicBezTo>
                  <a:pt x="3125330" y="2921689"/>
                  <a:pt x="3104585" y="2900825"/>
                  <a:pt x="3048226" y="2903616"/>
                </a:cubicBezTo>
                <a:cubicBezTo>
                  <a:pt x="3047198" y="2905512"/>
                  <a:pt x="2972947" y="2922104"/>
                  <a:pt x="2930185" y="2925795"/>
                </a:cubicBezTo>
                <a:cubicBezTo>
                  <a:pt x="2887423" y="2929486"/>
                  <a:pt x="2826842" y="2932273"/>
                  <a:pt x="2791651" y="2925762"/>
                </a:cubicBezTo>
                <a:cubicBezTo>
                  <a:pt x="2641026" y="2907373"/>
                  <a:pt x="2577392" y="2897262"/>
                  <a:pt x="2468125" y="2897565"/>
                </a:cubicBezTo>
                <a:cubicBezTo>
                  <a:pt x="2347953" y="2900676"/>
                  <a:pt x="2483169" y="2941985"/>
                  <a:pt x="2308652" y="2926146"/>
                </a:cubicBezTo>
                <a:cubicBezTo>
                  <a:pt x="2305401" y="2936895"/>
                  <a:pt x="2265130" y="2921533"/>
                  <a:pt x="2228153" y="2918475"/>
                </a:cubicBezTo>
                <a:cubicBezTo>
                  <a:pt x="2170686" y="2920724"/>
                  <a:pt x="2206286" y="2945386"/>
                  <a:pt x="2130469" y="2933502"/>
                </a:cubicBezTo>
                <a:lnTo>
                  <a:pt x="2051835" y="2955169"/>
                </a:lnTo>
                <a:cubicBezTo>
                  <a:pt x="2052153" y="2950872"/>
                  <a:pt x="1934201" y="3004193"/>
                  <a:pt x="1910793" y="3004946"/>
                </a:cubicBezTo>
                <a:lnTo>
                  <a:pt x="1758332" y="3027886"/>
                </a:lnTo>
                <a:cubicBezTo>
                  <a:pt x="1709235" y="3044665"/>
                  <a:pt x="1700383" y="3043257"/>
                  <a:pt x="1649704" y="3051307"/>
                </a:cubicBezTo>
                <a:cubicBezTo>
                  <a:pt x="1599024" y="3059359"/>
                  <a:pt x="1520412" y="3098900"/>
                  <a:pt x="1454257" y="3076192"/>
                </a:cubicBezTo>
                <a:cubicBezTo>
                  <a:pt x="1407884" y="3090545"/>
                  <a:pt x="1414359" y="3062092"/>
                  <a:pt x="1323176" y="3081187"/>
                </a:cubicBezTo>
                <a:cubicBezTo>
                  <a:pt x="1269270" y="3084300"/>
                  <a:pt x="1246499" y="3082073"/>
                  <a:pt x="1231798" y="3083652"/>
                </a:cubicBezTo>
                <a:lnTo>
                  <a:pt x="1128386" y="3096270"/>
                </a:lnTo>
                <a:lnTo>
                  <a:pt x="1087572" y="3101257"/>
                </a:lnTo>
                <a:lnTo>
                  <a:pt x="1075937" y="3104255"/>
                </a:lnTo>
                <a:lnTo>
                  <a:pt x="992872" y="3105385"/>
                </a:lnTo>
                <a:cubicBezTo>
                  <a:pt x="955021" y="3105296"/>
                  <a:pt x="904630" y="3125038"/>
                  <a:pt x="891882" y="3122691"/>
                </a:cubicBezTo>
                <a:cubicBezTo>
                  <a:pt x="784087" y="3112356"/>
                  <a:pt x="829281" y="3133000"/>
                  <a:pt x="715888" y="3127380"/>
                </a:cubicBezTo>
                <a:cubicBezTo>
                  <a:pt x="637116" y="3116268"/>
                  <a:pt x="537472" y="3131012"/>
                  <a:pt x="399964" y="3152096"/>
                </a:cubicBezTo>
                <a:lnTo>
                  <a:pt x="310170" y="3146040"/>
                </a:lnTo>
                <a:lnTo>
                  <a:pt x="251771" y="3165636"/>
                </a:lnTo>
                <a:cubicBezTo>
                  <a:pt x="208442" y="3181313"/>
                  <a:pt x="136178" y="3149360"/>
                  <a:pt x="104780" y="3166182"/>
                </a:cubicBezTo>
                <a:cubicBezTo>
                  <a:pt x="55782" y="3185117"/>
                  <a:pt x="29223" y="3184417"/>
                  <a:pt x="8274" y="3178809"/>
                </a:cubicBezTo>
                <a:lnTo>
                  <a:pt x="0" y="3175916"/>
                </a:lnTo>
                <a:close/>
              </a:path>
            </a:pathLst>
          </a:custGeom>
        </p:spPr>
      </p:pic>
      <p:sp>
        <p:nvSpPr>
          <p:cNvPr id="3" name="Content Placeholder 2">
            <a:extLst>
              <a:ext uri="{FF2B5EF4-FFF2-40B4-BE49-F238E27FC236}">
                <a16:creationId xmlns:a16="http://schemas.microsoft.com/office/drawing/2014/main" id="{9F7AF072-A529-88DB-EA1D-946804CBC6D4}"/>
              </a:ext>
            </a:extLst>
          </p:cNvPr>
          <p:cNvSpPr>
            <a:spLocks noGrp="1"/>
          </p:cNvSpPr>
          <p:nvPr>
            <p:ph idx="1"/>
          </p:nvPr>
        </p:nvSpPr>
        <p:spPr>
          <a:xfrm>
            <a:off x="5745707" y="3493827"/>
            <a:ext cx="5813948" cy="2856166"/>
          </a:xfrm>
        </p:spPr>
        <p:txBody>
          <a:bodyPr anchor="ctr">
            <a:normAutofit fontScale="70000" lnSpcReduction="20000"/>
          </a:bodyPr>
          <a:lstStyle/>
          <a:p>
            <a:r>
              <a:rPr lang="en-GB" sz="1900">
                <a:solidFill>
                  <a:schemeClr val="tx1">
                    <a:lumMod val="85000"/>
                    <a:lumOff val="15000"/>
                  </a:schemeClr>
                </a:solidFill>
              </a:rPr>
              <a:t>‘Hatton-Garden’, </a:t>
            </a:r>
            <a:r>
              <a:rPr lang="en-GB" sz="1900" i="1">
                <a:solidFill>
                  <a:schemeClr val="tx1">
                    <a:lumMod val="85000"/>
                    <a:lumOff val="15000"/>
                  </a:schemeClr>
                </a:solidFill>
              </a:rPr>
              <a:t>London Chronicle</a:t>
            </a:r>
            <a:r>
              <a:rPr lang="en-GB" sz="1900">
                <a:solidFill>
                  <a:schemeClr val="tx1">
                    <a:lumMod val="85000"/>
                    <a:lumOff val="15000"/>
                  </a:schemeClr>
                </a:solidFill>
              </a:rPr>
              <a:t> (21 Feb. 1822), p.5.</a:t>
            </a:r>
          </a:p>
          <a:p>
            <a:r>
              <a:rPr lang="en-GB" sz="1900">
                <a:solidFill>
                  <a:schemeClr val="tx1">
                    <a:lumMod val="85000"/>
                    <a:lumOff val="15000"/>
                  </a:schemeClr>
                </a:solidFill>
                <a:hlinkClick r:id="rId5"/>
              </a:rPr>
              <a:t>https://www.findmypast.com/image-viewer?issue=BL%2F0002634%2F18220222&amp;page=5</a:t>
            </a:r>
            <a:r>
              <a:rPr lang="en-GB" sz="1900">
                <a:solidFill>
                  <a:schemeClr val="tx1">
                    <a:lumMod val="85000"/>
                    <a:lumOff val="15000"/>
                  </a:schemeClr>
                </a:solidFill>
              </a:rPr>
              <a:t> </a:t>
            </a:r>
          </a:p>
          <a:p>
            <a:pPr lvl="1"/>
            <a:r>
              <a:rPr lang="en-GB" sz="1500">
                <a:solidFill>
                  <a:schemeClr val="tx1">
                    <a:lumMod val="85000"/>
                    <a:lumOff val="15000"/>
                  </a:schemeClr>
                </a:solidFill>
              </a:rPr>
              <a:t>“The officer who apprehended the prisoner informed the Magistrate that the [Mendicity] Society received several complaints from gentlemen of the nuisance caused by his </a:t>
            </a:r>
            <a:r>
              <a:rPr lang="en-GB" sz="1500">
                <a:solidFill>
                  <a:schemeClr val="tx1">
                    <a:lumMod val="85000"/>
                    <a:lumOff val="15000"/>
                  </a:schemeClr>
                </a:solidFill>
                <a:highlight>
                  <a:srgbClr val="FFFF00"/>
                </a:highlight>
              </a:rPr>
              <a:t>collecting crowds in the streets … and of his singing immodest songs</a:t>
            </a:r>
            <a:r>
              <a:rPr lang="en-GB" sz="1500">
                <a:solidFill>
                  <a:schemeClr val="tx1">
                    <a:lumMod val="85000"/>
                    <a:lumOff val="15000"/>
                  </a:schemeClr>
                </a:solidFill>
              </a:rPr>
              <a:t> in the hearing of ladies … on his undertaking never to be found </a:t>
            </a:r>
            <a:r>
              <a:rPr lang="en-GB" sz="1500">
                <a:solidFill>
                  <a:schemeClr val="tx1">
                    <a:lumMod val="85000"/>
                    <a:lumOff val="15000"/>
                  </a:schemeClr>
                </a:solidFill>
                <a:highlight>
                  <a:srgbClr val="FFFF00"/>
                </a:highlight>
              </a:rPr>
              <a:t>begging</a:t>
            </a:r>
            <a:r>
              <a:rPr lang="en-GB" sz="1500">
                <a:solidFill>
                  <a:schemeClr val="tx1">
                    <a:lumMod val="85000"/>
                    <a:lumOff val="15000"/>
                  </a:schemeClr>
                </a:solidFill>
              </a:rPr>
              <a:t> again he was discharged.”</a:t>
            </a:r>
          </a:p>
          <a:p>
            <a:r>
              <a:rPr lang="en-GB" sz="1900">
                <a:solidFill>
                  <a:schemeClr val="tx1">
                    <a:lumMod val="85000"/>
                    <a:lumOff val="15000"/>
                  </a:schemeClr>
                </a:solidFill>
              </a:rPr>
              <a:t>Bow Street Magistrate, cited in </a:t>
            </a:r>
            <a:r>
              <a:rPr lang="en-GB" sz="1900" i="1">
                <a:solidFill>
                  <a:schemeClr val="tx1">
                    <a:lumMod val="85000"/>
                    <a:lumOff val="15000"/>
                  </a:schemeClr>
                </a:solidFill>
              </a:rPr>
              <a:t>The Times </a:t>
            </a:r>
            <a:r>
              <a:rPr lang="en-GB" sz="1900">
                <a:solidFill>
                  <a:schemeClr val="tx1">
                    <a:lumMod val="85000"/>
                    <a:lumOff val="15000"/>
                  </a:schemeClr>
                </a:solidFill>
              </a:rPr>
              <a:t>(5 April 1852):</a:t>
            </a:r>
          </a:p>
          <a:p>
            <a:pPr lvl="1"/>
            <a:r>
              <a:rPr lang="en-GB" sz="1500">
                <a:solidFill>
                  <a:schemeClr val="tx1">
                    <a:lumMod val="85000"/>
                    <a:lumOff val="15000"/>
                  </a:schemeClr>
                </a:solidFill>
              </a:rPr>
              <a:t>“one of the most filthy remnants of the old ‘Rookery’ … underlet, nightly or weekly, to </a:t>
            </a:r>
            <a:r>
              <a:rPr lang="en-GB" sz="1500">
                <a:solidFill>
                  <a:schemeClr val="tx1">
                    <a:lumMod val="85000"/>
                    <a:lumOff val="15000"/>
                  </a:schemeClr>
                </a:solidFill>
                <a:highlight>
                  <a:srgbClr val="FFFF00"/>
                </a:highlight>
              </a:rPr>
              <a:t>the hordes of low Irish </a:t>
            </a:r>
            <a:r>
              <a:rPr lang="en-GB" sz="1500">
                <a:solidFill>
                  <a:schemeClr val="tx1">
                    <a:lumMod val="85000"/>
                    <a:lumOff val="15000"/>
                  </a:schemeClr>
                </a:solidFill>
              </a:rPr>
              <a:t>who infest the neighbourhood.”</a:t>
            </a:r>
          </a:p>
          <a:p>
            <a:r>
              <a:rPr lang="en-GB" sz="1900">
                <a:solidFill>
                  <a:schemeClr val="tx1">
                    <a:lumMod val="85000"/>
                    <a:lumOff val="15000"/>
                  </a:schemeClr>
                </a:solidFill>
              </a:rPr>
              <a:t>Charles Hindley, </a:t>
            </a:r>
            <a:r>
              <a:rPr lang="en-GB" sz="1900" i="1">
                <a:solidFill>
                  <a:schemeClr val="tx1">
                    <a:lumMod val="85000"/>
                    <a:lumOff val="15000"/>
                  </a:schemeClr>
                </a:solidFill>
              </a:rPr>
              <a:t>The True History of Tom and Jerry</a:t>
            </a:r>
            <a:r>
              <a:rPr lang="en-GB" sz="1900">
                <a:solidFill>
                  <a:schemeClr val="tx1">
                    <a:lumMod val="85000"/>
                    <a:lumOff val="15000"/>
                  </a:schemeClr>
                </a:solidFill>
              </a:rPr>
              <a:t>, preface.</a:t>
            </a:r>
          </a:p>
          <a:p>
            <a:r>
              <a:rPr lang="en-GB" sz="1900">
                <a:solidFill>
                  <a:schemeClr val="tx1">
                    <a:lumMod val="85000"/>
                    <a:lumOff val="15000"/>
                  </a:schemeClr>
                </a:solidFill>
                <a:hlinkClick r:id="rId6"/>
              </a:rPr>
              <a:t>https://www.gutenberg.org/files/43504/43504-h/43504-h.htm</a:t>
            </a:r>
            <a:r>
              <a:rPr lang="en-GB" sz="1900">
                <a:solidFill>
                  <a:schemeClr val="tx1">
                    <a:lumMod val="85000"/>
                    <a:lumOff val="15000"/>
                  </a:schemeClr>
                </a:solidFill>
              </a:rPr>
              <a:t> </a:t>
            </a:r>
          </a:p>
          <a:p>
            <a:pPr lvl="1"/>
            <a:r>
              <a:rPr lang="en-GB" sz="1500">
                <a:solidFill>
                  <a:schemeClr val="tx1">
                    <a:lumMod val="85000"/>
                    <a:lumOff val="15000"/>
                  </a:schemeClr>
                </a:solidFill>
              </a:rPr>
              <a:t>“Poor Billy endeavoured, up to the period of his last illness, to obtain for a wife and two children what he termed ‘An </a:t>
            </a:r>
            <a:r>
              <a:rPr lang="en-GB" sz="1500">
                <a:solidFill>
                  <a:schemeClr val="tx1">
                    <a:lumMod val="85000"/>
                    <a:lumOff val="15000"/>
                  </a:schemeClr>
                </a:solidFill>
                <a:highlight>
                  <a:srgbClr val="FFFF00"/>
                </a:highlight>
              </a:rPr>
              <a:t>honest living by scraping de cat-gut</a:t>
            </a:r>
            <a:r>
              <a:rPr lang="en-GB" sz="1500">
                <a:solidFill>
                  <a:schemeClr val="tx1">
                    <a:lumMod val="85000"/>
                    <a:lumOff val="15000"/>
                  </a:schemeClr>
                </a:solidFill>
              </a:rPr>
              <a:t>!’”</a:t>
            </a:r>
            <a:endParaRPr lang="en-GB" sz="1500" dirty="0">
              <a:solidFill>
                <a:schemeClr val="tx1">
                  <a:lumMod val="85000"/>
                  <a:lumOff val="15000"/>
                </a:schemeClr>
              </a:solidFill>
            </a:endParaRPr>
          </a:p>
        </p:txBody>
      </p:sp>
      <p:pic>
        <p:nvPicPr>
          <p:cNvPr id="6" name="Picture 5">
            <a:extLst>
              <a:ext uri="{FF2B5EF4-FFF2-40B4-BE49-F238E27FC236}">
                <a16:creationId xmlns:a16="http://schemas.microsoft.com/office/drawing/2014/main" id="{D76AC7E7-3B01-B07F-CE81-13B2464F87B7}"/>
              </a:ext>
            </a:extLst>
          </p:cNvPr>
          <p:cNvPicPr>
            <a:picLocks noChangeAspect="1"/>
          </p:cNvPicPr>
          <p:nvPr/>
        </p:nvPicPr>
        <p:blipFill>
          <a:blip r:embed="rId7"/>
          <a:stretch>
            <a:fillRect/>
          </a:stretch>
        </p:blipFill>
        <p:spPr>
          <a:xfrm>
            <a:off x="3177882" y="3541684"/>
            <a:ext cx="1994619" cy="2950546"/>
          </a:xfrm>
          <a:prstGeom prst="rect">
            <a:avLst/>
          </a:prstGeom>
        </p:spPr>
      </p:pic>
    </p:spTree>
    <p:extLst>
      <p:ext uri="{BB962C8B-B14F-4D97-AF65-F5344CB8AC3E}">
        <p14:creationId xmlns:p14="http://schemas.microsoft.com/office/powerpoint/2010/main" val="4049830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7B59C9-AEC4-420A-08D8-28E0116D3861}"/>
              </a:ext>
            </a:extLst>
          </p:cNvPr>
          <p:cNvSpPr>
            <a:spLocks noGrp="1"/>
          </p:cNvSpPr>
          <p:nvPr>
            <p:ph type="title"/>
          </p:nvPr>
        </p:nvSpPr>
        <p:spPr>
          <a:xfrm>
            <a:off x="4797501" y="329184"/>
            <a:ext cx="6755626" cy="1783080"/>
          </a:xfrm>
        </p:spPr>
        <p:txBody>
          <a:bodyPr anchor="b">
            <a:normAutofit/>
          </a:bodyPr>
          <a:lstStyle/>
          <a:p>
            <a:r>
              <a:rPr lang="en-GB" sz="5400"/>
              <a:t>Page 14</a:t>
            </a:r>
          </a:p>
        </p:txBody>
      </p:sp>
      <p:pic>
        <p:nvPicPr>
          <p:cNvPr id="7" name="Picture 6">
            <a:extLst>
              <a:ext uri="{FF2B5EF4-FFF2-40B4-BE49-F238E27FC236}">
                <a16:creationId xmlns:a16="http://schemas.microsoft.com/office/drawing/2014/main" id="{231873A6-99B8-3E83-CCD4-D50E1D61AC44}"/>
              </a:ext>
            </a:extLst>
          </p:cNvPr>
          <p:cNvPicPr>
            <a:picLocks noChangeAspect="1"/>
          </p:cNvPicPr>
          <p:nvPr/>
        </p:nvPicPr>
        <p:blipFill>
          <a:blip r:embed="rId2"/>
          <a:stretch>
            <a:fillRect/>
          </a:stretch>
        </p:blipFill>
        <p:spPr>
          <a:xfrm>
            <a:off x="1052349" y="0"/>
            <a:ext cx="2549598" cy="3907536"/>
          </a:xfrm>
          <a:prstGeom prst="rect">
            <a:avLst/>
          </a:prstGeom>
        </p:spPr>
      </p:pic>
      <p:sp>
        <p:nvSpPr>
          <p:cNvPr id="14"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E0FA9D-EEB8-F247-26FB-81FD80B306A1}"/>
              </a:ext>
            </a:extLst>
          </p:cNvPr>
          <p:cNvPicPr>
            <a:picLocks noChangeAspect="1"/>
          </p:cNvPicPr>
          <p:nvPr/>
        </p:nvPicPr>
        <p:blipFill>
          <a:blip r:embed="rId3"/>
          <a:stretch>
            <a:fillRect/>
          </a:stretch>
        </p:blipFill>
        <p:spPr>
          <a:xfrm>
            <a:off x="320040" y="4245267"/>
            <a:ext cx="3995928" cy="1907463"/>
          </a:xfrm>
          <a:prstGeom prst="rect">
            <a:avLst/>
          </a:prstGeom>
        </p:spPr>
      </p:pic>
      <p:sp>
        <p:nvSpPr>
          <p:cNvPr id="3" name="Content Placeholder 2">
            <a:extLst>
              <a:ext uri="{FF2B5EF4-FFF2-40B4-BE49-F238E27FC236}">
                <a16:creationId xmlns:a16="http://schemas.microsoft.com/office/drawing/2014/main" id="{067C3559-8507-1BDE-3A95-B6B9D4E8BA49}"/>
              </a:ext>
            </a:extLst>
          </p:cNvPr>
          <p:cNvSpPr>
            <a:spLocks noGrp="1"/>
          </p:cNvSpPr>
          <p:nvPr>
            <p:ph idx="1"/>
          </p:nvPr>
        </p:nvSpPr>
        <p:spPr>
          <a:xfrm>
            <a:off x="4797494" y="2706624"/>
            <a:ext cx="6755626" cy="3483864"/>
          </a:xfrm>
        </p:spPr>
        <p:txBody>
          <a:bodyPr>
            <a:normAutofit fontScale="62500" lnSpcReduction="20000"/>
          </a:bodyPr>
          <a:lstStyle/>
          <a:p>
            <a:r>
              <a:rPr lang="en-GB" sz="2200" dirty="0"/>
              <a:t>“Death of Billy Waters” obituary in </a:t>
            </a:r>
            <a:r>
              <a:rPr lang="en-GB" sz="2200" i="1" dirty="0"/>
              <a:t>Morning Advertiser</a:t>
            </a:r>
            <a:r>
              <a:rPr lang="en-GB" sz="2200" dirty="0"/>
              <a:t> (22 March 1823)</a:t>
            </a:r>
          </a:p>
          <a:p>
            <a:r>
              <a:rPr lang="en-GB" sz="2200" dirty="0"/>
              <a:t>“He resided with his family in the house of </a:t>
            </a:r>
            <a:r>
              <a:rPr lang="en-GB" sz="2200" dirty="0">
                <a:highlight>
                  <a:srgbClr val="FFFF00"/>
                </a:highlight>
              </a:rPr>
              <a:t>Mrs Fitzgerald</a:t>
            </a:r>
            <a:r>
              <a:rPr lang="en-GB" sz="2200" dirty="0"/>
              <a:t>, Church Street, St. Giles’s.”</a:t>
            </a:r>
          </a:p>
          <a:p>
            <a:r>
              <a:rPr lang="en-GB" sz="2200" dirty="0"/>
              <a:t>Trial and testimony of Catherine Hannagan in </a:t>
            </a:r>
            <a:r>
              <a:rPr lang="en-GB" sz="2200" i="1" dirty="0"/>
              <a:t>Proceedings of the Old Bailey</a:t>
            </a:r>
            <a:r>
              <a:rPr lang="en-GB" sz="2200" dirty="0"/>
              <a:t>, no.18110918-179, September 1811.</a:t>
            </a:r>
          </a:p>
          <a:p>
            <a:r>
              <a:rPr lang="en-GB" sz="2200" dirty="0">
                <a:hlinkClick r:id="rId4"/>
              </a:rPr>
              <a:t>https://www.oldbaileyonline.org/record/18110918</a:t>
            </a:r>
            <a:endParaRPr lang="en-GB" sz="2200" dirty="0"/>
          </a:p>
          <a:p>
            <a:r>
              <a:rPr lang="en-GB" sz="2200" dirty="0"/>
              <a:t>“Coming along the road I met with this woman, she said if I was to go to St. Giles’s </a:t>
            </a:r>
            <a:r>
              <a:rPr lang="en-GB" sz="2200" dirty="0">
                <a:highlight>
                  <a:srgbClr val="FFFF00"/>
                </a:highlight>
              </a:rPr>
              <a:t>I might find some of my country people who would give me a lodging</a:t>
            </a:r>
            <a:r>
              <a:rPr lang="en-GB" sz="2200" dirty="0"/>
              <a:t>.”</a:t>
            </a:r>
          </a:p>
          <a:p>
            <a:r>
              <a:rPr lang="en-GB" sz="2200" dirty="0"/>
              <a:t>Mary Shannon, </a:t>
            </a:r>
            <a:r>
              <a:rPr lang="en-GB" sz="2200" i="1" dirty="0"/>
              <a:t>Billy Waters is Dancing</a:t>
            </a:r>
            <a:r>
              <a:rPr lang="en-GB" sz="2200" dirty="0"/>
              <a:t> (2024), p.137.</a:t>
            </a:r>
          </a:p>
          <a:p>
            <a:pPr lvl="1"/>
            <a:r>
              <a:rPr lang="en-GB" sz="1800" dirty="0"/>
              <a:t>“The </a:t>
            </a:r>
            <a:r>
              <a:rPr lang="en-GB" sz="1800" dirty="0" err="1"/>
              <a:t>Fitzgeralds</a:t>
            </a:r>
            <a:r>
              <a:rPr lang="en-GB" sz="1800" dirty="0"/>
              <a:t> … seem to have controlled quite a bit of the Rookery from around 1810 onwards … No doubt when the parish rates collectors came around, the </a:t>
            </a:r>
            <a:r>
              <a:rPr lang="en-GB" sz="1800" dirty="0" err="1"/>
              <a:t>Fitzgeralds</a:t>
            </a:r>
            <a:r>
              <a:rPr lang="en-GB" sz="1800" dirty="0"/>
              <a:t> and other landlords were ready, shifting tenants from one house to another.”</a:t>
            </a:r>
          </a:p>
          <a:p>
            <a:r>
              <a:rPr lang="en-US" sz="2200" dirty="0"/>
              <a:t>Final entry under William Waters, ‘A Black Man’ described as ‘D.D.’ (discharged, dead) in Pay Book of Naval Out Pensions, Greenwich Hospital, Admiralty, ADM22/332 (entry 21 April 1823):</a:t>
            </a:r>
          </a:p>
          <a:p>
            <a:pPr lvl="1"/>
            <a:r>
              <a:rPr lang="en-US" sz="1800" dirty="0"/>
              <a:t>£5 “to </a:t>
            </a:r>
            <a:r>
              <a:rPr lang="en-US" sz="1800" dirty="0">
                <a:highlight>
                  <a:srgbClr val="FFFF00"/>
                </a:highlight>
              </a:rPr>
              <a:t>widow Elizabeth</a:t>
            </a:r>
            <a:r>
              <a:rPr lang="en-US" sz="1800" dirty="0"/>
              <a:t>”</a:t>
            </a:r>
          </a:p>
          <a:p>
            <a:endParaRPr lang="en-GB" sz="2200" dirty="0"/>
          </a:p>
        </p:txBody>
      </p:sp>
    </p:spTree>
    <p:extLst>
      <p:ext uri="{BB962C8B-B14F-4D97-AF65-F5344CB8AC3E}">
        <p14:creationId xmlns:p14="http://schemas.microsoft.com/office/powerpoint/2010/main" val="719734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5">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2615C8-D224-C9A6-7201-F7097D5A284C}"/>
              </a:ext>
            </a:extLst>
          </p:cNvPr>
          <p:cNvSpPr>
            <a:spLocks noGrp="1"/>
          </p:cNvSpPr>
          <p:nvPr>
            <p:ph type="title"/>
          </p:nvPr>
        </p:nvSpPr>
        <p:spPr>
          <a:xfrm>
            <a:off x="612648" y="365125"/>
            <a:ext cx="5295015" cy="2063808"/>
          </a:xfrm>
        </p:spPr>
        <p:txBody>
          <a:bodyPr anchor="b">
            <a:normAutofit/>
          </a:bodyPr>
          <a:lstStyle/>
          <a:p>
            <a:r>
              <a:rPr lang="en-GB" sz="5400"/>
              <a:t>Page 14</a:t>
            </a:r>
          </a:p>
        </p:txBody>
      </p:sp>
      <p:sp>
        <p:nvSpPr>
          <p:cNvPr id="4117"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35EB37-01F3-EDFB-17D6-9C11224B6779}"/>
              </a:ext>
            </a:extLst>
          </p:cNvPr>
          <p:cNvSpPr>
            <a:spLocks noGrp="1"/>
          </p:cNvSpPr>
          <p:nvPr>
            <p:ph idx="1"/>
          </p:nvPr>
        </p:nvSpPr>
        <p:spPr>
          <a:xfrm>
            <a:off x="612648" y="2908005"/>
            <a:ext cx="5295015" cy="3268957"/>
          </a:xfrm>
        </p:spPr>
        <p:txBody>
          <a:bodyPr>
            <a:normAutofit fontScale="85000" lnSpcReduction="20000"/>
          </a:bodyPr>
          <a:lstStyle/>
          <a:p>
            <a:r>
              <a:rPr lang="en-GB" sz="1500" dirty="0"/>
              <a:t>Response from Letter V (1769), Ignatius Sancho, </a:t>
            </a:r>
            <a:r>
              <a:rPr lang="en-GB" sz="1500" i="1" dirty="0"/>
              <a:t>Letters of the Late Ignatius Sancho, An African. In Two Volumes </a:t>
            </a:r>
            <a:r>
              <a:rPr lang="en-GB" sz="1500" dirty="0"/>
              <a:t>(1782), vol.1, p.18.</a:t>
            </a:r>
          </a:p>
          <a:p>
            <a:pPr lvl="1"/>
            <a:r>
              <a:rPr lang="en-US" sz="1500" dirty="0"/>
              <a:t>Sancho (c.1729-1780) was a British abolitionist, writer and composer, born on a slave ship in the Atlantic and spending years in service in Greenwich before becoming independent and voting (the first known British African to do so) in general elections.</a:t>
            </a:r>
          </a:p>
          <a:p>
            <a:r>
              <a:rPr lang="en-GB" sz="1500" dirty="0">
                <a:hlinkClick r:id="rId3"/>
              </a:rPr>
              <a:t>https://docsouth.unc.edu/neh/sancho1/sancho1.html</a:t>
            </a:r>
            <a:r>
              <a:rPr lang="en-GB" sz="1500" dirty="0"/>
              <a:t> </a:t>
            </a:r>
          </a:p>
          <a:p>
            <a:r>
              <a:rPr lang="en-GB" sz="1500" dirty="0"/>
              <a:t>“</a:t>
            </a:r>
            <a:r>
              <a:rPr lang="en-GB" sz="1500" dirty="0">
                <a:highlight>
                  <a:srgbClr val="FFFF00"/>
                </a:highlight>
              </a:rPr>
              <a:t>Poor Pat has paid his last debt </a:t>
            </a:r>
            <a:r>
              <a:rPr lang="en-GB" sz="1500" dirty="0"/>
              <a:t>– peace and bliss to his spirit! </a:t>
            </a:r>
            <a:r>
              <a:rPr lang="en-GB" sz="1500" dirty="0">
                <a:highlight>
                  <a:srgbClr val="FFFF00"/>
                </a:highlight>
              </a:rPr>
              <a:t>Rest to his bones!</a:t>
            </a:r>
            <a:r>
              <a:rPr lang="en-GB" sz="1500" dirty="0"/>
              <a:t>”</a:t>
            </a:r>
          </a:p>
          <a:p>
            <a:r>
              <a:rPr lang="en-GB" sz="1500" dirty="0"/>
              <a:t>Charles Hindley, </a:t>
            </a:r>
            <a:r>
              <a:rPr lang="en-GB" sz="1500" i="1" dirty="0"/>
              <a:t>True History of Tom and Jerry</a:t>
            </a:r>
            <a:r>
              <a:rPr lang="en-GB" sz="1500" dirty="0"/>
              <a:t>, p.103:</a:t>
            </a:r>
          </a:p>
          <a:p>
            <a:pPr lvl="1"/>
            <a:r>
              <a:rPr lang="en-GB" sz="1100" dirty="0"/>
              <a:t>“The burden of Billy’s ditty … was: - / </a:t>
            </a:r>
            <a:r>
              <a:rPr lang="en-GB" sz="1100" dirty="0">
                <a:highlight>
                  <a:srgbClr val="FFFF00"/>
                </a:highlight>
              </a:rPr>
              <a:t>Polly</a:t>
            </a:r>
            <a:r>
              <a:rPr lang="en-GB" sz="1100" dirty="0"/>
              <a:t> will you marry me – Polly don’t you cry, / Polly will you marry me – Polly don’t you cry.”</a:t>
            </a:r>
          </a:p>
          <a:p>
            <a:r>
              <a:rPr lang="en-GB" sz="1500" dirty="0"/>
              <a:t>Tony Montague, “‘An o-o-old song’: Billy Waters, the African American musician who captivated 1820s London” in </a:t>
            </a:r>
            <a:r>
              <a:rPr lang="en-GB" sz="1500" i="1" dirty="0">
                <a:hlinkClick r:id="rId4"/>
              </a:rPr>
              <a:t>The Guardian</a:t>
            </a:r>
            <a:r>
              <a:rPr lang="en-GB" sz="1500" dirty="0"/>
              <a:t>, 21 March 2023</a:t>
            </a:r>
          </a:p>
          <a:p>
            <a:pPr lvl="1"/>
            <a:r>
              <a:rPr lang="en-GB" sz="1100" dirty="0"/>
              <a:t>“Sadly Waters left no music – just one bluesy couplet, with variants, from his signature song: ‘Polly will you marry me? Polly don’t you cry, / Polly come to bed with me and get a little boy.’”</a:t>
            </a:r>
          </a:p>
        </p:txBody>
      </p:sp>
      <p:pic>
        <p:nvPicPr>
          <p:cNvPr id="4102" name="Picture 6" descr="undefined">
            <a:extLst>
              <a:ext uri="{FF2B5EF4-FFF2-40B4-BE49-F238E27FC236}">
                <a16:creationId xmlns:a16="http://schemas.microsoft.com/office/drawing/2014/main" id="{F38FD793-7D3A-D8B8-F8EE-5BA4BFDF6AF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93926" y="362384"/>
            <a:ext cx="2408547" cy="28844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DF18BDB-DFCB-03D3-9529-3950AD898208}"/>
              </a:ext>
            </a:extLst>
          </p:cNvPr>
          <p:cNvPicPr>
            <a:picLocks noChangeAspect="1"/>
          </p:cNvPicPr>
          <p:nvPr/>
        </p:nvPicPr>
        <p:blipFill>
          <a:blip r:embed="rId6"/>
          <a:stretch>
            <a:fillRect/>
          </a:stretch>
        </p:blipFill>
        <p:spPr>
          <a:xfrm>
            <a:off x="9224328" y="622005"/>
            <a:ext cx="2603605" cy="2365245"/>
          </a:xfrm>
          <a:prstGeom prst="rect">
            <a:avLst/>
          </a:prstGeom>
        </p:spPr>
      </p:pic>
      <p:pic>
        <p:nvPicPr>
          <p:cNvPr id="7" name="Picture 6">
            <a:extLst>
              <a:ext uri="{FF2B5EF4-FFF2-40B4-BE49-F238E27FC236}">
                <a16:creationId xmlns:a16="http://schemas.microsoft.com/office/drawing/2014/main" id="{DAC4A7FB-977D-49B9-5305-8B8ED1B4B2FE}"/>
              </a:ext>
            </a:extLst>
          </p:cNvPr>
          <p:cNvPicPr>
            <a:picLocks noChangeAspect="1"/>
          </p:cNvPicPr>
          <p:nvPr/>
        </p:nvPicPr>
        <p:blipFill>
          <a:blip r:embed="rId7"/>
          <a:stretch>
            <a:fillRect/>
          </a:stretch>
        </p:blipFill>
        <p:spPr>
          <a:xfrm>
            <a:off x="7146170" y="3426258"/>
            <a:ext cx="3931989" cy="2750705"/>
          </a:xfrm>
          <a:prstGeom prst="rect">
            <a:avLst/>
          </a:prstGeom>
        </p:spPr>
      </p:pic>
    </p:spTree>
    <p:extLst>
      <p:ext uri="{BB962C8B-B14F-4D97-AF65-F5344CB8AC3E}">
        <p14:creationId xmlns:p14="http://schemas.microsoft.com/office/powerpoint/2010/main" val="2786523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3" name="Rectangle 2072">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C59613-625F-4DD0-1C36-B3F2F1650E4F}"/>
              </a:ext>
            </a:extLst>
          </p:cNvPr>
          <p:cNvSpPr>
            <a:spLocks noGrp="1"/>
          </p:cNvSpPr>
          <p:nvPr>
            <p:ph type="title"/>
          </p:nvPr>
        </p:nvSpPr>
        <p:spPr>
          <a:xfrm>
            <a:off x="640080" y="329184"/>
            <a:ext cx="6894576" cy="1783080"/>
          </a:xfrm>
        </p:spPr>
        <p:txBody>
          <a:bodyPr anchor="b">
            <a:normAutofit/>
          </a:bodyPr>
          <a:lstStyle/>
          <a:p>
            <a:r>
              <a:rPr lang="en-GB" sz="6600"/>
              <a:t>Page 1</a:t>
            </a:r>
          </a:p>
        </p:txBody>
      </p:sp>
      <p:sp>
        <p:nvSpPr>
          <p:cNvPr id="2075"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14C351-209A-F060-9292-E37C131FAD34}"/>
              </a:ext>
            </a:extLst>
          </p:cNvPr>
          <p:cNvSpPr>
            <a:spLocks noGrp="1"/>
          </p:cNvSpPr>
          <p:nvPr>
            <p:ph idx="1"/>
          </p:nvPr>
        </p:nvSpPr>
        <p:spPr>
          <a:xfrm>
            <a:off x="640080" y="2706624"/>
            <a:ext cx="6894576" cy="3483864"/>
          </a:xfrm>
        </p:spPr>
        <p:txBody>
          <a:bodyPr>
            <a:normAutofit/>
          </a:bodyPr>
          <a:lstStyle/>
          <a:p>
            <a:r>
              <a:rPr lang="en-GB" sz="2000" b="0" i="0" dirty="0">
                <a:effectLst/>
                <a:latin typeface="Arial" panose="020B0604020202020204" pitchFamily="34" charset="0"/>
              </a:rPr>
              <a:t>Frederick Douglass, </a:t>
            </a:r>
            <a:r>
              <a:rPr lang="en-GB" sz="2000" b="0" i="1" dirty="0">
                <a:effectLst/>
                <a:latin typeface="Arial" panose="020B0604020202020204" pitchFamily="34" charset="0"/>
              </a:rPr>
              <a:t>Narrative of the Life of Frederick Douglass, an American Slave. Written by Himself </a:t>
            </a:r>
            <a:r>
              <a:rPr lang="en-GB" sz="2000" b="0" dirty="0">
                <a:effectLst/>
                <a:latin typeface="Arial" panose="020B0604020202020204" pitchFamily="34" charset="0"/>
              </a:rPr>
              <a:t>(Boston, 1845), p.1.</a:t>
            </a:r>
          </a:p>
          <a:p>
            <a:r>
              <a:rPr lang="en-GB" sz="2000" b="0" i="0" dirty="0">
                <a:effectLst/>
                <a:latin typeface="Arial" panose="020B0604020202020204" pitchFamily="34" charset="0"/>
                <a:hlinkClick r:id="rId2"/>
              </a:rPr>
              <a:t>https://docsouth.unc.edu/neh/douglass/douglass.html</a:t>
            </a:r>
            <a:r>
              <a:rPr lang="en-GB" sz="2000" b="0" i="0" dirty="0">
                <a:effectLst/>
                <a:latin typeface="Arial" panose="020B0604020202020204" pitchFamily="34" charset="0"/>
              </a:rPr>
              <a:t> </a:t>
            </a:r>
          </a:p>
          <a:p>
            <a:r>
              <a:rPr lang="en-GB" sz="2000" b="0" i="0" dirty="0">
                <a:effectLst/>
                <a:latin typeface="Arial" panose="020B0604020202020204" pitchFamily="34" charset="0"/>
              </a:rPr>
              <a:t>“</a:t>
            </a:r>
            <a:r>
              <a:rPr lang="en-GB" sz="2000" b="0" i="0" dirty="0">
                <a:effectLst/>
                <a:highlight>
                  <a:srgbClr val="FFFF00"/>
                </a:highlight>
                <a:latin typeface="Arial" panose="020B0604020202020204" pitchFamily="34" charset="0"/>
              </a:rPr>
              <a:t>I have no accurate knowledge of my age</a:t>
            </a:r>
            <a:r>
              <a:rPr lang="en-GB" sz="2000" b="0" i="0" dirty="0">
                <a:effectLst/>
                <a:latin typeface="Arial" panose="020B0604020202020204" pitchFamily="34" charset="0"/>
              </a:rPr>
              <a:t>, never having seen any authentic record containing it. By far the larger part of the slaves know as little of their ages as horses know of theirs, and it is the wish of most masters within my knowledge to keep their slaves thus ignorant. </a:t>
            </a:r>
            <a:r>
              <a:rPr lang="en-GB" sz="2000" b="0" i="0" dirty="0">
                <a:effectLst/>
                <a:highlight>
                  <a:srgbClr val="FFFF00"/>
                </a:highlight>
                <a:latin typeface="Arial" panose="020B0604020202020204" pitchFamily="34" charset="0"/>
              </a:rPr>
              <a:t>I do not remember to have ever met a slave who could tell of his birthday</a:t>
            </a:r>
            <a:r>
              <a:rPr lang="en-GB" sz="2000" b="0" i="0" dirty="0">
                <a:effectLst/>
                <a:latin typeface="Arial" panose="020B0604020202020204" pitchFamily="34" charset="0"/>
              </a:rPr>
              <a:t>.”</a:t>
            </a:r>
            <a:endParaRPr lang="en-GB" sz="2000" dirty="0"/>
          </a:p>
        </p:txBody>
      </p:sp>
      <p:pic>
        <p:nvPicPr>
          <p:cNvPr id="2050" name="Picture 2" descr="undefined">
            <a:extLst>
              <a:ext uri="{FF2B5EF4-FFF2-40B4-BE49-F238E27FC236}">
                <a16:creationId xmlns:a16="http://schemas.microsoft.com/office/drawing/2014/main" id="{D8E1B77B-1126-65B0-4109-D9118AC50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31138"/>
          <a:stretch/>
        </p:blipFill>
        <p:spPr bwMode="auto">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person with curly hair and a speech bubble&#10;&#10;Description automatically generated">
            <a:extLst>
              <a:ext uri="{FF2B5EF4-FFF2-40B4-BE49-F238E27FC236}">
                <a16:creationId xmlns:a16="http://schemas.microsoft.com/office/drawing/2014/main" id="{C5455CA4-C565-E7FD-36C5-2B4C3F40E825}"/>
              </a:ext>
            </a:extLst>
          </p:cNvPr>
          <p:cNvPicPr>
            <a:picLocks noChangeAspect="1"/>
          </p:cNvPicPr>
          <p:nvPr/>
        </p:nvPicPr>
        <p:blipFill>
          <a:blip r:embed="rId4"/>
          <a:srcRect t="10925" r="-1" b="-1"/>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33877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44760-32EA-0088-E34C-252E7074FF24}"/>
              </a:ext>
            </a:extLst>
          </p:cNvPr>
          <p:cNvSpPr>
            <a:spLocks noGrp="1"/>
          </p:cNvSpPr>
          <p:nvPr>
            <p:ph type="title"/>
          </p:nvPr>
        </p:nvSpPr>
        <p:spPr>
          <a:xfrm>
            <a:off x="838201" y="365125"/>
            <a:ext cx="3816095" cy="1938076"/>
          </a:xfrm>
        </p:spPr>
        <p:txBody>
          <a:bodyPr>
            <a:normAutofit/>
          </a:bodyPr>
          <a:lstStyle/>
          <a:p>
            <a:r>
              <a:rPr lang="en-GB"/>
              <a:t>Page 15</a:t>
            </a:r>
            <a:endParaRPr lang="en-GB" dirty="0"/>
          </a:p>
        </p:txBody>
      </p:sp>
      <p:sp>
        <p:nvSpPr>
          <p:cNvPr id="3" name="Content Placeholder 2">
            <a:extLst>
              <a:ext uri="{FF2B5EF4-FFF2-40B4-BE49-F238E27FC236}">
                <a16:creationId xmlns:a16="http://schemas.microsoft.com/office/drawing/2014/main" id="{276C6D73-1D1E-A3D5-D2AD-5E1000F450F9}"/>
              </a:ext>
            </a:extLst>
          </p:cNvPr>
          <p:cNvSpPr>
            <a:spLocks noGrp="1"/>
          </p:cNvSpPr>
          <p:nvPr>
            <p:ph idx="1"/>
          </p:nvPr>
        </p:nvSpPr>
        <p:spPr>
          <a:xfrm>
            <a:off x="838201" y="2482589"/>
            <a:ext cx="3816096" cy="3694373"/>
          </a:xfrm>
        </p:spPr>
        <p:txBody>
          <a:bodyPr>
            <a:normAutofit/>
          </a:bodyPr>
          <a:lstStyle/>
          <a:p>
            <a:r>
              <a:rPr lang="en-GB" sz="2000" dirty="0"/>
              <a:t>John Cary, </a:t>
            </a:r>
            <a:r>
              <a:rPr lang="en-GB" sz="2000" i="1" dirty="0"/>
              <a:t>Cary’s New and Accurate Plan of London and Westminster…with the reference to the Situation and Plans of the New London &amp; East &amp; West India Docks </a:t>
            </a:r>
            <a:r>
              <a:rPr lang="en-GB" sz="2000" dirty="0"/>
              <a:t>(1820).</a:t>
            </a:r>
          </a:p>
          <a:p>
            <a:r>
              <a:rPr lang="en-GB" sz="2000" dirty="0">
                <a:hlinkClick r:id="rId2"/>
              </a:rPr>
              <a:t>https://mapco.net/london.htm</a:t>
            </a:r>
            <a:r>
              <a:rPr lang="en-GB" sz="2000" dirty="0"/>
              <a:t> </a:t>
            </a:r>
          </a:p>
        </p:txBody>
      </p:sp>
      <p:pic>
        <p:nvPicPr>
          <p:cNvPr id="5122" name="Picture 2">
            <a:extLst>
              <a:ext uri="{FF2B5EF4-FFF2-40B4-BE49-F238E27FC236}">
                <a16:creationId xmlns:a16="http://schemas.microsoft.com/office/drawing/2014/main" id="{D8AB067A-0943-6815-7CA6-6591C1E39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15" r="-1" b="3068"/>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DE1E75E-D3F9-B56C-56A0-71E0BB42950D}"/>
              </a:ext>
            </a:extLst>
          </p:cNvPr>
          <p:cNvPicPr>
            <a:picLocks noChangeAspect="1"/>
          </p:cNvPicPr>
          <p:nvPr/>
        </p:nvPicPr>
        <p:blipFill>
          <a:blip r:embed="rId4"/>
          <a:srcRect t="8629" b="10811"/>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704439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622E4D-41F2-94F6-16AB-C523B35DAD00}"/>
              </a:ext>
            </a:extLst>
          </p:cNvPr>
          <p:cNvPicPr>
            <a:picLocks noChangeAspect="1"/>
          </p:cNvPicPr>
          <p:nvPr/>
        </p:nvPicPr>
        <p:blipFill>
          <a:blip r:embed="rId2"/>
          <a:srcRect t="30190" r="-1" b="3627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076" name="Picture 4">
            <a:extLst>
              <a:ext uri="{FF2B5EF4-FFF2-40B4-BE49-F238E27FC236}">
                <a16:creationId xmlns:a16="http://schemas.microsoft.com/office/drawing/2014/main" id="{94C40A3D-42DC-ABC3-1EBE-ECCEEAB062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56" r="-2" b="14694"/>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83" name="Freeform: Shape 308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85" name="Freeform: Shape 308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C3D2D57-D912-8E6E-135F-4D0B03717B27}"/>
              </a:ext>
            </a:extLst>
          </p:cNvPr>
          <p:cNvSpPr>
            <a:spLocks noGrp="1"/>
          </p:cNvSpPr>
          <p:nvPr>
            <p:ph type="title"/>
          </p:nvPr>
        </p:nvSpPr>
        <p:spPr>
          <a:xfrm>
            <a:off x="448056" y="859536"/>
            <a:ext cx="4832802" cy="1243584"/>
          </a:xfrm>
        </p:spPr>
        <p:txBody>
          <a:bodyPr>
            <a:normAutofit/>
          </a:bodyPr>
          <a:lstStyle/>
          <a:p>
            <a:r>
              <a:rPr lang="en-GB" sz="3400"/>
              <a:t>Page 15</a:t>
            </a:r>
          </a:p>
        </p:txBody>
      </p:sp>
      <p:sp>
        <p:nvSpPr>
          <p:cNvPr id="3087" name="Rectangle 308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89" name="Rectangle 308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1" name="Rectangle 309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A53C761-6859-9014-BE87-2B9493409B56}"/>
              </a:ext>
            </a:extLst>
          </p:cNvPr>
          <p:cNvSpPr>
            <a:spLocks noGrp="1"/>
          </p:cNvSpPr>
          <p:nvPr>
            <p:ph idx="1"/>
          </p:nvPr>
        </p:nvSpPr>
        <p:spPr>
          <a:xfrm>
            <a:off x="448056" y="2512611"/>
            <a:ext cx="4832803" cy="3664351"/>
          </a:xfrm>
        </p:spPr>
        <p:txBody>
          <a:bodyPr>
            <a:normAutofit/>
          </a:bodyPr>
          <a:lstStyle/>
          <a:p>
            <a:r>
              <a:rPr lang="en-GB" sz="2000" dirty="0"/>
              <a:t>George Scharf, “Men and boys with advertising boards,” sketched from his coach, c.1825.</a:t>
            </a:r>
          </a:p>
          <a:p>
            <a:r>
              <a:rPr lang="en-GB" sz="2000" dirty="0">
                <a:hlinkClick r:id="rId4"/>
              </a:rPr>
              <a:t>https://www.britishmuseum.org/collection/object/P_1862-0614-1187</a:t>
            </a:r>
            <a:r>
              <a:rPr lang="en-GB" sz="2000" dirty="0"/>
              <a:t> </a:t>
            </a:r>
          </a:p>
          <a:p>
            <a:pPr lvl="1"/>
            <a:r>
              <a:rPr lang="en-GB" sz="1600" dirty="0"/>
              <a:t>Shows the breadth of migration and power of advertising and the competition for attention on the streets, including figures and events glorifying the British empire and military. Advertised are Irish singers, masquerades, military dioramas, pens, whisky, exhibitions and accommodation – while locations include Piccadilly, Regent’s Park, Pall Mall, Cavendish Street, Oxford Street.</a:t>
            </a:r>
          </a:p>
        </p:txBody>
      </p:sp>
    </p:spTree>
    <p:extLst>
      <p:ext uri="{BB962C8B-B14F-4D97-AF65-F5344CB8AC3E}">
        <p14:creationId xmlns:p14="http://schemas.microsoft.com/office/powerpoint/2010/main" val="3252010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82448324-BF72-42C3-97F5-DACB81BE8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Rectangle 7180">
            <a:extLst>
              <a:ext uri="{FF2B5EF4-FFF2-40B4-BE49-F238E27FC236}">
                <a16:creationId xmlns:a16="http://schemas.microsoft.com/office/drawing/2014/main" id="{F79C7591-1FE0-4F56-9939-37007F8BF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8533BB-B98C-2559-D5A3-3A5B79174A82}"/>
              </a:ext>
            </a:extLst>
          </p:cNvPr>
          <p:cNvSpPr>
            <a:spLocks noGrp="1"/>
          </p:cNvSpPr>
          <p:nvPr>
            <p:ph type="title"/>
          </p:nvPr>
        </p:nvSpPr>
        <p:spPr>
          <a:xfrm>
            <a:off x="1137032" y="609599"/>
            <a:ext cx="5417939" cy="1330841"/>
          </a:xfrm>
        </p:spPr>
        <p:txBody>
          <a:bodyPr>
            <a:normAutofit/>
          </a:bodyPr>
          <a:lstStyle/>
          <a:p>
            <a:r>
              <a:rPr lang="en-GB"/>
              <a:t>Page 15</a:t>
            </a:r>
            <a:endParaRPr lang="en-GB" dirty="0"/>
          </a:p>
        </p:txBody>
      </p:sp>
      <p:sp>
        <p:nvSpPr>
          <p:cNvPr id="3" name="Content Placeholder 2">
            <a:extLst>
              <a:ext uri="{FF2B5EF4-FFF2-40B4-BE49-F238E27FC236}">
                <a16:creationId xmlns:a16="http://schemas.microsoft.com/office/drawing/2014/main" id="{C6138C38-F78B-A5FB-4462-4D9C2023A5DF}"/>
              </a:ext>
            </a:extLst>
          </p:cNvPr>
          <p:cNvSpPr>
            <a:spLocks noGrp="1"/>
          </p:cNvSpPr>
          <p:nvPr>
            <p:ph idx="1"/>
          </p:nvPr>
        </p:nvSpPr>
        <p:spPr>
          <a:xfrm>
            <a:off x="1137033" y="2194103"/>
            <a:ext cx="4958967" cy="3908585"/>
          </a:xfrm>
        </p:spPr>
        <p:txBody>
          <a:bodyPr>
            <a:normAutofit/>
          </a:bodyPr>
          <a:lstStyle/>
          <a:p>
            <a:r>
              <a:rPr lang="en-GB" sz="2000"/>
              <a:t>“Rabbit-Man” and “Fish woman” in plates of Thomas L. Busby, </a:t>
            </a:r>
            <a:r>
              <a:rPr lang="en-GB" sz="2000" i="1"/>
              <a:t>Costume of the Lower Orders of London </a:t>
            </a:r>
            <a:r>
              <a:rPr lang="en-GB" sz="2000"/>
              <a:t>(1820)</a:t>
            </a:r>
          </a:p>
          <a:p>
            <a:r>
              <a:rPr lang="en-GB" sz="2000">
                <a:hlinkClick r:id="rId2"/>
              </a:rPr>
              <a:t>https://digitalcollections.nypl.org/collections/costume-of-the-lower-orders-of-london#</a:t>
            </a:r>
            <a:r>
              <a:rPr lang="en-GB" sz="2000"/>
              <a:t> </a:t>
            </a:r>
          </a:p>
          <a:p>
            <a:r>
              <a:rPr lang="en-GB" sz="2000"/>
              <a:t>John Wykeham Archer, </a:t>
            </a:r>
            <a:r>
              <a:rPr lang="en-GB" sz="2000" i="1"/>
              <a:t>Part of the Rookery, St. Giles</a:t>
            </a:r>
            <a:r>
              <a:rPr lang="en-GB" sz="2000"/>
              <a:t> (1844), watercolour over graphite sketch, The British Museum.</a:t>
            </a:r>
          </a:p>
          <a:p>
            <a:r>
              <a:rPr lang="en-GB" sz="2000">
                <a:hlinkClick r:id="rId3"/>
              </a:rPr>
              <a:t>https://www.britishmuseum.org/collection/object/P_1874-0314-113</a:t>
            </a:r>
            <a:r>
              <a:rPr lang="en-GB" sz="2000"/>
              <a:t> </a:t>
            </a:r>
          </a:p>
        </p:txBody>
      </p:sp>
      <p:pic>
        <p:nvPicPr>
          <p:cNvPr id="7170" name="Picture 2" descr="Index">
            <a:extLst>
              <a:ext uri="{FF2B5EF4-FFF2-40B4-BE49-F238E27FC236}">
                <a16:creationId xmlns:a16="http://schemas.microsoft.com/office/drawing/2014/main" id="{35DE1341-D104-E1F2-9F1E-2E32F43E5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875" r="3" b="8160"/>
          <a:stretch/>
        </p:blipFill>
        <p:spPr bwMode="auto">
          <a:xfrm>
            <a:off x="6728043" y="10"/>
            <a:ext cx="2772145" cy="3428990"/>
          </a:xfrm>
          <a:custGeom>
            <a:avLst/>
            <a:gdLst/>
            <a:ahLst/>
            <a:cxnLst/>
            <a:rect l="l" t="t" r="r" b="b"/>
            <a:pathLst>
              <a:path w="2772145" h="3429000">
                <a:moveTo>
                  <a:pt x="156004" y="0"/>
                </a:moveTo>
                <a:lnTo>
                  <a:pt x="2034238" y="0"/>
                </a:lnTo>
                <a:lnTo>
                  <a:pt x="2772145" y="0"/>
                </a:lnTo>
                <a:lnTo>
                  <a:pt x="2772145" y="3429000"/>
                </a:lnTo>
                <a:lnTo>
                  <a:pt x="0" y="3429000"/>
                </a:lnTo>
                <a:lnTo>
                  <a:pt x="38" y="3428691"/>
                </a:lnTo>
                <a:cubicBezTo>
                  <a:pt x="78" y="3428676"/>
                  <a:pt x="117" y="3428659"/>
                  <a:pt x="155" y="3428643"/>
                </a:cubicBezTo>
                <a:cubicBezTo>
                  <a:pt x="508" y="3427720"/>
                  <a:pt x="785" y="3426206"/>
                  <a:pt x="979" y="3423760"/>
                </a:cubicBezTo>
                <a:cubicBezTo>
                  <a:pt x="1018" y="3422535"/>
                  <a:pt x="1057" y="3421310"/>
                  <a:pt x="1096" y="3420085"/>
                </a:cubicBezTo>
                <a:lnTo>
                  <a:pt x="2223" y="3410930"/>
                </a:lnTo>
                <a:lnTo>
                  <a:pt x="3316" y="3408092"/>
                </a:lnTo>
                <a:lnTo>
                  <a:pt x="4768" y="3407419"/>
                </a:lnTo>
                <a:cubicBezTo>
                  <a:pt x="4755" y="3407119"/>
                  <a:pt x="4741" y="3406820"/>
                  <a:pt x="4727" y="3406520"/>
                </a:cubicBezTo>
                <a:cubicBezTo>
                  <a:pt x="3245" y="3399306"/>
                  <a:pt x="180" y="3396220"/>
                  <a:pt x="10424" y="3391015"/>
                </a:cubicBezTo>
                <a:cubicBezTo>
                  <a:pt x="8572" y="3374996"/>
                  <a:pt x="14548" y="3373934"/>
                  <a:pt x="19165" y="3354361"/>
                </a:cubicBezTo>
                <a:cubicBezTo>
                  <a:pt x="16710" y="3344737"/>
                  <a:pt x="18867" y="3338360"/>
                  <a:pt x="22533" y="3332639"/>
                </a:cubicBezTo>
                <a:cubicBezTo>
                  <a:pt x="23448" y="3312409"/>
                  <a:pt x="29712" y="3295747"/>
                  <a:pt x="33553" y="3273935"/>
                </a:cubicBezTo>
                <a:cubicBezTo>
                  <a:pt x="32052" y="3248488"/>
                  <a:pt x="41904" y="3238943"/>
                  <a:pt x="45972" y="3215621"/>
                </a:cubicBezTo>
                <a:cubicBezTo>
                  <a:pt x="40678" y="3192522"/>
                  <a:pt x="55095" y="3201000"/>
                  <a:pt x="59800" y="3189909"/>
                </a:cubicBezTo>
                <a:lnTo>
                  <a:pt x="60530" y="3186579"/>
                </a:lnTo>
                <a:lnTo>
                  <a:pt x="60522" y="3177264"/>
                </a:lnTo>
                <a:lnTo>
                  <a:pt x="60190" y="3173723"/>
                </a:lnTo>
                <a:cubicBezTo>
                  <a:pt x="60083" y="3171299"/>
                  <a:pt x="60171" y="3169704"/>
                  <a:pt x="60404" y="3168622"/>
                </a:cubicBezTo>
                <a:lnTo>
                  <a:pt x="60515" y="3168508"/>
                </a:lnTo>
                <a:cubicBezTo>
                  <a:pt x="60514" y="3166907"/>
                  <a:pt x="60513" y="3165307"/>
                  <a:pt x="60511" y="3163706"/>
                </a:cubicBezTo>
                <a:cubicBezTo>
                  <a:pt x="60263" y="3155577"/>
                  <a:pt x="59796" y="3147642"/>
                  <a:pt x="59164" y="3140064"/>
                </a:cubicBezTo>
                <a:cubicBezTo>
                  <a:pt x="65291" y="3134408"/>
                  <a:pt x="59468" y="3106027"/>
                  <a:pt x="70416" y="3110288"/>
                </a:cubicBezTo>
                <a:cubicBezTo>
                  <a:pt x="69892" y="3100106"/>
                  <a:pt x="65541" y="3093497"/>
                  <a:pt x="72666" y="3097704"/>
                </a:cubicBezTo>
                <a:cubicBezTo>
                  <a:pt x="72701" y="3094376"/>
                  <a:pt x="73401" y="3092401"/>
                  <a:pt x="74428" y="3091047"/>
                </a:cubicBezTo>
                <a:lnTo>
                  <a:pt x="74900" y="3090672"/>
                </a:lnTo>
                <a:lnTo>
                  <a:pt x="73556" y="3068004"/>
                </a:lnTo>
                <a:lnTo>
                  <a:pt x="74222" y="3065087"/>
                </a:lnTo>
                <a:lnTo>
                  <a:pt x="72266" y="3050191"/>
                </a:lnTo>
                <a:cubicBezTo>
                  <a:pt x="72122" y="3047647"/>
                  <a:pt x="71977" y="3045103"/>
                  <a:pt x="71833" y="3042559"/>
                </a:cubicBezTo>
                <a:lnTo>
                  <a:pt x="70521" y="3040271"/>
                </a:lnTo>
                <a:cubicBezTo>
                  <a:pt x="69764" y="3037872"/>
                  <a:pt x="69532" y="3034528"/>
                  <a:pt x="70484" y="3029072"/>
                </a:cubicBezTo>
                <a:lnTo>
                  <a:pt x="70927" y="3027835"/>
                </a:lnTo>
                <a:cubicBezTo>
                  <a:pt x="70144" y="3024705"/>
                  <a:pt x="68232" y="2982922"/>
                  <a:pt x="68374" y="2964245"/>
                </a:cubicBezTo>
                <a:cubicBezTo>
                  <a:pt x="78064" y="2933904"/>
                  <a:pt x="68955" y="2949568"/>
                  <a:pt x="71783" y="2915772"/>
                </a:cubicBezTo>
                <a:cubicBezTo>
                  <a:pt x="71339" y="2877552"/>
                  <a:pt x="69639" y="2850992"/>
                  <a:pt x="69846" y="2825842"/>
                </a:cubicBezTo>
                <a:cubicBezTo>
                  <a:pt x="69017" y="2814032"/>
                  <a:pt x="68572" y="2727859"/>
                  <a:pt x="73028" y="2734957"/>
                </a:cubicBezTo>
                <a:cubicBezTo>
                  <a:pt x="64353" y="2698391"/>
                  <a:pt x="76506" y="2677127"/>
                  <a:pt x="73532" y="2636572"/>
                </a:cubicBezTo>
                <a:cubicBezTo>
                  <a:pt x="85512" y="2615986"/>
                  <a:pt x="74763" y="2626668"/>
                  <a:pt x="77754" y="2604260"/>
                </a:cubicBezTo>
                <a:cubicBezTo>
                  <a:pt x="77855" y="2587221"/>
                  <a:pt x="85716" y="2599786"/>
                  <a:pt x="85818" y="2582747"/>
                </a:cubicBezTo>
                <a:cubicBezTo>
                  <a:pt x="60857" y="2545890"/>
                  <a:pt x="87626" y="2525479"/>
                  <a:pt x="80772" y="2478755"/>
                </a:cubicBezTo>
                <a:lnTo>
                  <a:pt x="85123" y="2451804"/>
                </a:lnTo>
                <a:cubicBezTo>
                  <a:pt x="83387" y="2443087"/>
                  <a:pt x="83642" y="2414879"/>
                  <a:pt x="87117" y="2408801"/>
                </a:cubicBezTo>
                <a:cubicBezTo>
                  <a:pt x="87877" y="2402768"/>
                  <a:pt x="86656" y="2396183"/>
                  <a:pt x="90374" y="2392670"/>
                </a:cubicBezTo>
                <a:cubicBezTo>
                  <a:pt x="92561" y="2379564"/>
                  <a:pt x="97590" y="2349549"/>
                  <a:pt x="100239" y="2330165"/>
                </a:cubicBezTo>
                <a:cubicBezTo>
                  <a:pt x="95559" y="2319718"/>
                  <a:pt x="105063" y="2303314"/>
                  <a:pt x="106274" y="2276363"/>
                </a:cubicBezTo>
                <a:cubicBezTo>
                  <a:pt x="100861" y="2264930"/>
                  <a:pt x="107165" y="2258198"/>
                  <a:pt x="99995" y="2236310"/>
                </a:cubicBezTo>
                <a:cubicBezTo>
                  <a:pt x="100735" y="2235412"/>
                  <a:pt x="101425" y="2234293"/>
                  <a:pt x="102040" y="2232984"/>
                </a:cubicBezTo>
                <a:cubicBezTo>
                  <a:pt x="105619" y="2225381"/>
                  <a:pt x="106010" y="2213194"/>
                  <a:pt x="102912" y="2205763"/>
                </a:cubicBezTo>
                <a:cubicBezTo>
                  <a:pt x="93427" y="2170883"/>
                  <a:pt x="102299" y="2175442"/>
                  <a:pt x="100848" y="2145703"/>
                </a:cubicBezTo>
                <a:cubicBezTo>
                  <a:pt x="100358" y="2112090"/>
                  <a:pt x="109136" y="2134724"/>
                  <a:pt x="100322" y="2092533"/>
                </a:cubicBezTo>
                <a:cubicBezTo>
                  <a:pt x="104553" y="2088154"/>
                  <a:pt x="99707" y="2066396"/>
                  <a:pt x="97957" y="2057359"/>
                </a:cubicBezTo>
                <a:cubicBezTo>
                  <a:pt x="98027" y="2041038"/>
                  <a:pt x="108353" y="2032807"/>
                  <a:pt x="102534" y="2016105"/>
                </a:cubicBezTo>
                <a:cubicBezTo>
                  <a:pt x="108025" y="2019262"/>
                  <a:pt x="105473" y="1975377"/>
                  <a:pt x="111068" y="1983129"/>
                </a:cubicBezTo>
                <a:cubicBezTo>
                  <a:pt x="116409" y="1972692"/>
                  <a:pt x="108194" y="1967129"/>
                  <a:pt x="112868" y="1956745"/>
                </a:cubicBezTo>
                <a:cubicBezTo>
                  <a:pt x="114198" y="1944884"/>
                  <a:pt x="106746" y="1963350"/>
                  <a:pt x="106671" y="1950160"/>
                </a:cubicBezTo>
                <a:lnTo>
                  <a:pt x="117647" y="1879546"/>
                </a:lnTo>
                <a:cubicBezTo>
                  <a:pt x="114689" y="1869846"/>
                  <a:pt x="116529" y="1862247"/>
                  <a:pt x="119918" y="1854893"/>
                </a:cubicBezTo>
                <a:cubicBezTo>
                  <a:pt x="119802" y="1832625"/>
                  <a:pt x="125241" y="1812578"/>
                  <a:pt x="127982" y="1787684"/>
                </a:cubicBezTo>
                <a:cubicBezTo>
                  <a:pt x="125174" y="1760490"/>
                  <a:pt x="134579" y="1747069"/>
                  <a:pt x="137472" y="1720464"/>
                </a:cubicBezTo>
                <a:cubicBezTo>
                  <a:pt x="130045" y="1693643"/>
                  <a:pt x="150585" y="1703686"/>
                  <a:pt x="151076" y="1681196"/>
                </a:cubicBezTo>
                <a:cubicBezTo>
                  <a:pt x="144932" y="1644243"/>
                  <a:pt x="157983" y="1682451"/>
                  <a:pt x="158014" y="1625881"/>
                </a:cubicBezTo>
                <a:cubicBezTo>
                  <a:pt x="156845" y="1622619"/>
                  <a:pt x="158559" y="1615868"/>
                  <a:pt x="160345" y="1616704"/>
                </a:cubicBezTo>
                <a:cubicBezTo>
                  <a:pt x="160280" y="1604306"/>
                  <a:pt x="172364" y="1569256"/>
                  <a:pt x="171065" y="1551493"/>
                </a:cubicBezTo>
                <a:cubicBezTo>
                  <a:pt x="177885" y="1517303"/>
                  <a:pt x="169999" y="1500132"/>
                  <a:pt x="172706" y="1475233"/>
                </a:cubicBezTo>
                <a:cubicBezTo>
                  <a:pt x="180242" y="1446677"/>
                  <a:pt x="186780" y="1430031"/>
                  <a:pt x="202839" y="1380155"/>
                </a:cubicBezTo>
                <a:lnTo>
                  <a:pt x="248907" y="1210871"/>
                </a:lnTo>
                <a:cubicBezTo>
                  <a:pt x="282887" y="1148093"/>
                  <a:pt x="264428" y="1066841"/>
                  <a:pt x="266931" y="1028427"/>
                </a:cubicBezTo>
                <a:cubicBezTo>
                  <a:pt x="256824" y="1012506"/>
                  <a:pt x="268030" y="999600"/>
                  <a:pt x="263922" y="980383"/>
                </a:cubicBezTo>
                <a:cubicBezTo>
                  <a:pt x="261699" y="937629"/>
                  <a:pt x="250216" y="895192"/>
                  <a:pt x="258000" y="839699"/>
                </a:cubicBezTo>
                <a:cubicBezTo>
                  <a:pt x="226361" y="814685"/>
                  <a:pt x="245433" y="749644"/>
                  <a:pt x="227362" y="696545"/>
                </a:cubicBezTo>
                <a:cubicBezTo>
                  <a:pt x="223674" y="665722"/>
                  <a:pt x="239386" y="617297"/>
                  <a:pt x="222316" y="606615"/>
                </a:cubicBezTo>
                <a:cubicBezTo>
                  <a:pt x="232763" y="592509"/>
                  <a:pt x="215887" y="579307"/>
                  <a:pt x="214389" y="563889"/>
                </a:cubicBezTo>
                <a:cubicBezTo>
                  <a:pt x="221032" y="551582"/>
                  <a:pt x="215287" y="545475"/>
                  <a:pt x="214009" y="534294"/>
                </a:cubicBezTo>
                <a:cubicBezTo>
                  <a:pt x="218107" y="529230"/>
                  <a:pt x="217894" y="519767"/>
                  <a:pt x="213088" y="516548"/>
                </a:cubicBezTo>
                <a:cubicBezTo>
                  <a:pt x="202005" y="521116"/>
                  <a:pt x="207534" y="488251"/>
                  <a:pt x="199891" y="485808"/>
                </a:cubicBezTo>
                <a:cubicBezTo>
                  <a:pt x="198298" y="466733"/>
                  <a:pt x="208000" y="383903"/>
                  <a:pt x="195766" y="369873"/>
                </a:cubicBezTo>
                <a:cubicBezTo>
                  <a:pt x="189957" y="331308"/>
                  <a:pt x="209420" y="275570"/>
                  <a:pt x="209077" y="259180"/>
                </a:cubicBezTo>
                <a:cubicBezTo>
                  <a:pt x="231427" y="242918"/>
                  <a:pt x="172526" y="163766"/>
                  <a:pt x="171274" y="94173"/>
                </a:cubicBezTo>
                <a:cubicBezTo>
                  <a:pt x="173431" y="84795"/>
                  <a:pt x="173402" y="79782"/>
                  <a:pt x="168308" y="77267"/>
                </a:cubicBezTo>
                <a:cubicBezTo>
                  <a:pt x="166836" y="68220"/>
                  <a:pt x="164898" y="54774"/>
                  <a:pt x="162459" y="38856"/>
                </a:cubicBezTo>
                <a:close/>
              </a:path>
            </a:pathLst>
          </a:custGeom>
          <a:noFill/>
          <a:extLst>
            <a:ext uri="{909E8E84-426E-40DD-AFC4-6F175D3DCCD1}">
              <a14:hiddenFill xmlns:a14="http://schemas.microsoft.com/office/drawing/2010/main">
                <a:solidFill>
                  <a:srgbClr val="FFFFFF"/>
                </a:solidFill>
              </a14:hiddenFill>
            </a:ext>
          </a:extLst>
        </p:spPr>
      </p:pic>
      <p:pic>
        <p:nvPicPr>
          <p:cNvPr id="7174" name="Picture 6" descr="Index">
            <a:extLst>
              <a:ext uri="{FF2B5EF4-FFF2-40B4-BE49-F238E27FC236}">
                <a16:creationId xmlns:a16="http://schemas.microsoft.com/office/drawing/2014/main" id="{8E594BF9-A7D6-7013-30C9-F0A20812FB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96" r="-2" b="5329"/>
          <a:stretch/>
        </p:blipFill>
        <p:spPr bwMode="auto">
          <a:xfrm>
            <a:off x="9500189" y="1"/>
            <a:ext cx="269181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D1B3440-06AD-B36D-AD07-C0FE6C4ECF91}"/>
              </a:ext>
            </a:extLst>
          </p:cNvPr>
          <p:cNvPicPr>
            <a:picLocks noChangeAspect="1"/>
          </p:cNvPicPr>
          <p:nvPr/>
        </p:nvPicPr>
        <p:blipFill>
          <a:blip r:embed="rId6"/>
          <a:srcRect t="14135" r="2" b="2"/>
          <a:stretch/>
        </p:blipFill>
        <p:spPr>
          <a:xfrm>
            <a:off x="6554972" y="3429000"/>
            <a:ext cx="2945217" cy="3429000"/>
          </a:xfrm>
          <a:custGeom>
            <a:avLst/>
            <a:gdLst/>
            <a:ahLst/>
            <a:cxnLst/>
            <a:rect l="l" t="t" r="r" b="b"/>
            <a:pathLst>
              <a:path w="2945217" h="3429000">
                <a:moveTo>
                  <a:pt x="173072" y="0"/>
                </a:moveTo>
                <a:lnTo>
                  <a:pt x="2945217" y="0"/>
                </a:lnTo>
                <a:lnTo>
                  <a:pt x="2945217" y="3429000"/>
                </a:lnTo>
                <a:lnTo>
                  <a:pt x="153029" y="3429000"/>
                </a:lnTo>
                <a:cubicBezTo>
                  <a:pt x="153037" y="3428920"/>
                  <a:pt x="153046" y="3428839"/>
                  <a:pt x="153053" y="3428759"/>
                </a:cubicBezTo>
                <a:lnTo>
                  <a:pt x="155879" y="3423129"/>
                </a:lnTo>
                <a:lnTo>
                  <a:pt x="150541" y="3401335"/>
                </a:lnTo>
                <a:cubicBezTo>
                  <a:pt x="148679" y="3390600"/>
                  <a:pt x="147445" y="3379301"/>
                  <a:pt x="146882" y="3367707"/>
                </a:cubicBezTo>
                <a:cubicBezTo>
                  <a:pt x="150643" y="3365106"/>
                  <a:pt x="145299" y="3356006"/>
                  <a:pt x="144241" y="3351725"/>
                </a:cubicBezTo>
                <a:cubicBezTo>
                  <a:pt x="146698" y="3351680"/>
                  <a:pt x="147875" y="3342195"/>
                  <a:pt x="145844" y="3338829"/>
                </a:cubicBezTo>
                <a:cubicBezTo>
                  <a:pt x="137064" y="3268090"/>
                  <a:pt x="160009" y="3307894"/>
                  <a:pt x="146250" y="3265444"/>
                </a:cubicBezTo>
                <a:cubicBezTo>
                  <a:pt x="145533" y="3258342"/>
                  <a:pt x="146764" y="3253014"/>
                  <a:pt x="148798" y="3248569"/>
                </a:cubicBezTo>
                <a:lnTo>
                  <a:pt x="153875" y="3240571"/>
                </a:lnTo>
                <a:lnTo>
                  <a:pt x="152064" y="3234304"/>
                </a:lnTo>
                <a:cubicBezTo>
                  <a:pt x="151921" y="3210651"/>
                  <a:pt x="157125" y="3203678"/>
                  <a:pt x="151883" y="3189916"/>
                </a:cubicBezTo>
                <a:cubicBezTo>
                  <a:pt x="162778" y="3169580"/>
                  <a:pt x="152970" y="3176428"/>
                  <a:pt x="151303" y="3160960"/>
                </a:cubicBezTo>
                <a:cubicBezTo>
                  <a:pt x="149130" y="3148758"/>
                  <a:pt x="144950" y="3171160"/>
                  <a:pt x="144333" y="3159200"/>
                </a:cubicBezTo>
                <a:cubicBezTo>
                  <a:pt x="147146" y="3146263"/>
                  <a:pt x="138411" y="3146871"/>
                  <a:pt x="141850" y="3133416"/>
                </a:cubicBezTo>
                <a:cubicBezTo>
                  <a:pt x="148430" y="3136685"/>
                  <a:pt x="140574" y="3106866"/>
                  <a:pt x="146325" y="3105939"/>
                </a:cubicBezTo>
                <a:cubicBezTo>
                  <a:pt x="138103" y="3094511"/>
                  <a:pt x="148230" y="3088769"/>
                  <a:pt x="145697" y="3073552"/>
                </a:cubicBezTo>
                <a:cubicBezTo>
                  <a:pt x="142587" y="3066386"/>
                  <a:pt x="142053" y="3061216"/>
                  <a:pt x="145398" y="3054172"/>
                </a:cubicBezTo>
                <a:cubicBezTo>
                  <a:pt x="130256" y="3021162"/>
                  <a:pt x="144720" y="3034202"/>
                  <a:pt x="138898" y="3003309"/>
                </a:cubicBezTo>
                <a:cubicBezTo>
                  <a:pt x="132774" y="2976695"/>
                  <a:pt x="128800" y="2946524"/>
                  <a:pt x="114181" y="2920783"/>
                </a:cubicBezTo>
                <a:cubicBezTo>
                  <a:pt x="110039" y="2916058"/>
                  <a:pt x="108471" y="2904456"/>
                  <a:pt x="110679" y="2894872"/>
                </a:cubicBezTo>
                <a:cubicBezTo>
                  <a:pt x="111059" y="2893225"/>
                  <a:pt x="111540" y="2891698"/>
                  <a:pt x="112105" y="2890343"/>
                </a:cubicBezTo>
                <a:cubicBezTo>
                  <a:pt x="109867" y="2868089"/>
                  <a:pt x="99880" y="2786694"/>
                  <a:pt x="97261" y="2761348"/>
                </a:cubicBezTo>
                <a:cubicBezTo>
                  <a:pt x="102582" y="2759296"/>
                  <a:pt x="92979" y="2746479"/>
                  <a:pt x="96391" y="2738269"/>
                </a:cubicBezTo>
                <a:cubicBezTo>
                  <a:pt x="99385" y="2732389"/>
                  <a:pt x="97169" y="2727128"/>
                  <a:pt x="96935" y="2720986"/>
                </a:cubicBezTo>
                <a:cubicBezTo>
                  <a:pt x="99286" y="2712894"/>
                  <a:pt x="95038" y="2686502"/>
                  <a:pt x="91989" y="2679622"/>
                </a:cubicBezTo>
                <a:cubicBezTo>
                  <a:pt x="81399" y="2663179"/>
                  <a:pt x="89263" y="2625816"/>
                  <a:pt x="81148" y="2612155"/>
                </a:cubicBezTo>
                <a:cubicBezTo>
                  <a:pt x="79959" y="2607198"/>
                  <a:pt x="79477" y="2602348"/>
                  <a:pt x="79437" y="2597587"/>
                </a:cubicBezTo>
                <a:lnTo>
                  <a:pt x="80330" y="2584265"/>
                </a:lnTo>
                <a:lnTo>
                  <a:pt x="82598" y="2580478"/>
                </a:lnTo>
                <a:lnTo>
                  <a:pt x="82036" y="2572336"/>
                </a:lnTo>
                <a:cubicBezTo>
                  <a:pt x="82151" y="2571558"/>
                  <a:pt x="82268" y="2570781"/>
                  <a:pt x="82382" y="2570003"/>
                </a:cubicBezTo>
                <a:cubicBezTo>
                  <a:pt x="83051" y="2565547"/>
                  <a:pt x="83633" y="2561148"/>
                  <a:pt x="83863" y="2556795"/>
                </a:cubicBezTo>
                <a:cubicBezTo>
                  <a:pt x="72488" y="2562520"/>
                  <a:pt x="83948" y="2520705"/>
                  <a:pt x="74748" y="2532758"/>
                </a:cubicBezTo>
                <a:cubicBezTo>
                  <a:pt x="74036" y="2509832"/>
                  <a:pt x="65468" y="2527319"/>
                  <a:pt x="73635" y="2499761"/>
                </a:cubicBezTo>
                <a:cubicBezTo>
                  <a:pt x="71274" y="2470676"/>
                  <a:pt x="65249" y="2394590"/>
                  <a:pt x="60578" y="2358247"/>
                </a:cubicBezTo>
                <a:cubicBezTo>
                  <a:pt x="48098" y="2321058"/>
                  <a:pt x="51871" y="2307292"/>
                  <a:pt x="45608" y="2281700"/>
                </a:cubicBezTo>
                <a:cubicBezTo>
                  <a:pt x="42561" y="2231911"/>
                  <a:pt x="27606" y="2234675"/>
                  <a:pt x="38596" y="2212754"/>
                </a:cubicBezTo>
                <a:cubicBezTo>
                  <a:pt x="35914" y="2179358"/>
                  <a:pt x="22255" y="2208338"/>
                  <a:pt x="26682" y="2173326"/>
                </a:cubicBezTo>
                <a:cubicBezTo>
                  <a:pt x="24890" y="2172239"/>
                  <a:pt x="18217" y="2144144"/>
                  <a:pt x="16929" y="2141885"/>
                </a:cubicBezTo>
                <a:lnTo>
                  <a:pt x="8964" y="2114492"/>
                </a:lnTo>
                <a:lnTo>
                  <a:pt x="4722" y="2102024"/>
                </a:lnTo>
                <a:lnTo>
                  <a:pt x="4895" y="2098845"/>
                </a:lnTo>
                <a:lnTo>
                  <a:pt x="0" y="2078724"/>
                </a:lnTo>
                <a:lnTo>
                  <a:pt x="390" y="2078045"/>
                </a:lnTo>
                <a:cubicBezTo>
                  <a:pt x="1156" y="2076065"/>
                  <a:pt x="1510" y="2073734"/>
                  <a:pt x="1014" y="2070619"/>
                </a:cubicBezTo>
                <a:cubicBezTo>
                  <a:pt x="8491" y="2069516"/>
                  <a:pt x="3283" y="2066435"/>
                  <a:pt x="1159" y="2057342"/>
                </a:cubicBezTo>
                <a:cubicBezTo>
                  <a:pt x="12299" y="2053600"/>
                  <a:pt x="2214" y="2031320"/>
                  <a:pt x="7167" y="2021755"/>
                </a:cubicBezTo>
                <a:cubicBezTo>
                  <a:pt x="5357" y="2015157"/>
                  <a:pt x="3647" y="2008113"/>
                  <a:pt x="2116" y="2000732"/>
                </a:cubicBezTo>
                <a:lnTo>
                  <a:pt x="1347" y="1941432"/>
                </a:lnTo>
                <a:lnTo>
                  <a:pt x="10317" y="1879330"/>
                </a:lnTo>
                <a:cubicBezTo>
                  <a:pt x="10514" y="1856359"/>
                  <a:pt x="13844" y="1836468"/>
                  <a:pt x="11494" y="1817026"/>
                </a:cubicBezTo>
                <a:cubicBezTo>
                  <a:pt x="14087" y="1809129"/>
                  <a:pt x="15133" y="1801685"/>
                  <a:pt x="11255" y="1794468"/>
                </a:cubicBezTo>
                <a:cubicBezTo>
                  <a:pt x="12549" y="1773031"/>
                  <a:pt x="18087" y="1767842"/>
                  <a:pt x="13767" y="1754258"/>
                </a:cubicBezTo>
                <a:cubicBezTo>
                  <a:pt x="22727" y="1742214"/>
                  <a:pt x="19307" y="1741502"/>
                  <a:pt x="16741" y="1735842"/>
                </a:cubicBezTo>
                <a:cubicBezTo>
                  <a:pt x="16680" y="1735573"/>
                  <a:pt x="16620" y="1735303"/>
                  <a:pt x="16558" y="1735034"/>
                </a:cubicBezTo>
                <a:lnTo>
                  <a:pt x="17839" y="1733388"/>
                </a:lnTo>
                <a:lnTo>
                  <a:pt x="18432" y="1729981"/>
                </a:lnTo>
                <a:lnTo>
                  <a:pt x="18049" y="1720681"/>
                </a:lnTo>
                <a:lnTo>
                  <a:pt x="17577" y="1717183"/>
                </a:lnTo>
                <a:cubicBezTo>
                  <a:pt x="17372" y="1714774"/>
                  <a:pt x="17395" y="1713173"/>
                  <a:pt x="17585" y="1712065"/>
                </a:cubicBezTo>
                <a:lnTo>
                  <a:pt x="17691" y="1711937"/>
                </a:lnTo>
                <a:cubicBezTo>
                  <a:pt x="17627" y="1710339"/>
                  <a:pt x="17561" y="1708742"/>
                  <a:pt x="17495" y="1707144"/>
                </a:cubicBezTo>
                <a:cubicBezTo>
                  <a:pt x="16921" y="1699055"/>
                  <a:pt x="16135" y="1691182"/>
                  <a:pt x="15202" y="1683689"/>
                </a:cubicBezTo>
                <a:cubicBezTo>
                  <a:pt x="21083" y="1677353"/>
                  <a:pt x="14136" y="1649666"/>
                  <a:pt x="25222" y="1652696"/>
                </a:cubicBezTo>
                <a:cubicBezTo>
                  <a:pt x="24292" y="1642588"/>
                  <a:pt x="19689" y="1636475"/>
                  <a:pt x="26960" y="1639879"/>
                </a:cubicBezTo>
                <a:cubicBezTo>
                  <a:pt x="26863" y="1636551"/>
                  <a:pt x="27480" y="1634501"/>
                  <a:pt x="28448" y="1633033"/>
                </a:cubicBezTo>
                <a:lnTo>
                  <a:pt x="28903" y="1632608"/>
                </a:lnTo>
                <a:lnTo>
                  <a:pt x="24652" y="1592480"/>
                </a:lnTo>
                <a:lnTo>
                  <a:pt x="23913" y="1584906"/>
                </a:lnTo>
                <a:lnTo>
                  <a:pt x="22514" y="1582767"/>
                </a:lnTo>
                <a:cubicBezTo>
                  <a:pt x="21664" y="1580457"/>
                  <a:pt x="21296" y="1577147"/>
                  <a:pt x="22026" y="1571592"/>
                </a:cubicBezTo>
                <a:lnTo>
                  <a:pt x="22419" y="1570307"/>
                </a:lnTo>
                <a:lnTo>
                  <a:pt x="20346" y="1561090"/>
                </a:lnTo>
                <a:cubicBezTo>
                  <a:pt x="19389" y="1558122"/>
                  <a:pt x="18171" y="1555494"/>
                  <a:pt x="16592" y="1553366"/>
                </a:cubicBezTo>
                <a:cubicBezTo>
                  <a:pt x="25031" y="1521984"/>
                  <a:pt x="17310" y="1492373"/>
                  <a:pt x="18769" y="1458310"/>
                </a:cubicBezTo>
                <a:cubicBezTo>
                  <a:pt x="15781" y="1419813"/>
                  <a:pt x="16520" y="1400570"/>
                  <a:pt x="14180" y="1378298"/>
                </a:cubicBezTo>
                <a:cubicBezTo>
                  <a:pt x="14048" y="1374627"/>
                  <a:pt x="12975" y="1344874"/>
                  <a:pt x="17655" y="1350990"/>
                </a:cubicBezTo>
                <a:cubicBezTo>
                  <a:pt x="16842" y="1317827"/>
                  <a:pt x="20548" y="1269305"/>
                  <a:pt x="19640" y="1235237"/>
                </a:cubicBezTo>
                <a:cubicBezTo>
                  <a:pt x="30758" y="1213340"/>
                  <a:pt x="10125" y="1192318"/>
                  <a:pt x="12205" y="1169607"/>
                </a:cubicBezTo>
                <a:cubicBezTo>
                  <a:pt x="1970" y="1175819"/>
                  <a:pt x="17947" y="1119010"/>
                  <a:pt x="6396" y="1117768"/>
                </a:cubicBezTo>
                <a:lnTo>
                  <a:pt x="13079" y="1093182"/>
                </a:lnTo>
                <a:lnTo>
                  <a:pt x="15536" y="1080768"/>
                </a:lnTo>
                <a:cubicBezTo>
                  <a:pt x="16069" y="1076118"/>
                  <a:pt x="16192" y="1071115"/>
                  <a:pt x="15653" y="1065586"/>
                </a:cubicBezTo>
                <a:cubicBezTo>
                  <a:pt x="11077" y="1051984"/>
                  <a:pt x="16686" y="1030805"/>
                  <a:pt x="16347" y="1011649"/>
                </a:cubicBezTo>
                <a:lnTo>
                  <a:pt x="14930" y="1002853"/>
                </a:lnTo>
                <a:lnTo>
                  <a:pt x="17293" y="974141"/>
                </a:lnTo>
                <a:cubicBezTo>
                  <a:pt x="17406" y="958638"/>
                  <a:pt x="17518" y="943134"/>
                  <a:pt x="17632" y="927631"/>
                </a:cubicBezTo>
                <a:cubicBezTo>
                  <a:pt x="17528" y="920062"/>
                  <a:pt x="14238" y="910045"/>
                  <a:pt x="18234" y="910937"/>
                </a:cubicBezTo>
                <a:lnTo>
                  <a:pt x="16849" y="902435"/>
                </a:lnTo>
                <a:cubicBezTo>
                  <a:pt x="17539" y="899277"/>
                  <a:pt x="21627" y="895711"/>
                  <a:pt x="22373" y="891990"/>
                </a:cubicBezTo>
                <a:lnTo>
                  <a:pt x="21325" y="880111"/>
                </a:lnTo>
                <a:cubicBezTo>
                  <a:pt x="21945" y="870527"/>
                  <a:pt x="25240" y="842878"/>
                  <a:pt x="26093" y="834489"/>
                </a:cubicBezTo>
                <a:cubicBezTo>
                  <a:pt x="26209" y="832918"/>
                  <a:pt x="26326" y="831346"/>
                  <a:pt x="26443" y="829775"/>
                </a:cubicBezTo>
                <a:lnTo>
                  <a:pt x="30281" y="819512"/>
                </a:lnTo>
                <a:cubicBezTo>
                  <a:pt x="33185" y="812044"/>
                  <a:pt x="35140" y="806167"/>
                  <a:pt x="33565" y="799644"/>
                </a:cubicBezTo>
                <a:cubicBezTo>
                  <a:pt x="37315" y="788526"/>
                  <a:pt x="47825" y="780759"/>
                  <a:pt x="45021" y="764665"/>
                </a:cubicBezTo>
                <a:cubicBezTo>
                  <a:pt x="49783" y="769550"/>
                  <a:pt x="45598" y="746793"/>
                  <a:pt x="50489" y="744105"/>
                </a:cubicBezTo>
                <a:cubicBezTo>
                  <a:pt x="54427" y="742863"/>
                  <a:pt x="54075" y="735671"/>
                  <a:pt x="55528" y="730194"/>
                </a:cubicBezTo>
                <a:cubicBezTo>
                  <a:pt x="59550" y="726290"/>
                  <a:pt x="63223" y="698730"/>
                  <a:pt x="62644" y="689135"/>
                </a:cubicBezTo>
                <a:cubicBezTo>
                  <a:pt x="58641" y="662091"/>
                  <a:pt x="74836" y="640336"/>
                  <a:pt x="72053" y="618713"/>
                </a:cubicBezTo>
                <a:cubicBezTo>
                  <a:pt x="76087" y="591435"/>
                  <a:pt x="82744" y="569420"/>
                  <a:pt x="86856" y="551780"/>
                </a:cubicBezTo>
                <a:cubicBezTo>
                  <a:pt x="88575" y="548851"/>
                  <a:pt x="95382" y="516259"/>
                  <a:pt x="96726" y="512872"/>
                </a:cubicBezTo>
                <a:cubicBezTo>
                  <a:pt x="100419" y="493504"/>
                  <a:pt x="100672" y="501219"/>
                  <a:pt x="106424" y="468465"/>
                </a:cubicBezTo>
                <a:cubicBezTo>
                  <a:pt x="112311" y="440981"/>
                  <a:pt x="114701" y="412768"/>
                  <a:pt x="120891" y="382132"/>
                </a:cubicBezTo>
                <a:cubicBezTo>
                  <a:pt x="129222" y="349601"/>
                  <a:pt x="127107" y="330343"/>
                  <a:pt x="130626" y="317540"/>
                </a:cubicBezTo>
                <a:cubicBezTo>
                  <a:pt x="140831" y="290637"/>
                  <a:pt x="132678" y="282291"/>
                  <a:pt x="131710" y="241275"/>
                </a:cubicBezTo>
                <a:cubicBezTo>
                  <a:pt x="138492" y="209754"/>
                  <a:pt x="136031" y="176028"/>
                  <a:pt x="148874" y="151981"/>
                </a:cubicBezTo>
                <a:cubicBezTo>
                  <a:pt x="147745" y="148837"/>
                  <a:pt x="147032" y="145469"/>
                  <a:pt x="146614" y="141960"/>
                </a:cubicBezTo>
                <a:lnTo>
                  <a:pt x="146157" y="131693"/>
                </a:lnTo>
                <a:lnTo>
                  <a:pt x="146726" y="130743"/>
                </a:lnTo>
                <a:cubicBezTo>
                  <a:pt x="148289" y="125949"/>
                  <a:pt x="148475" y="122528"/>
                  <a:pt x="148054" y="119721"/>
                </a:cubicBezTo>
                <a:lnTo>
                  <a:pt x="147094" y="116693"/>
                </a:lnTo>
                <a:lnTo>
                  <a:pt x="147613" y="108938"/>
                </a:lnTo>
                <a:cubicBezTo>
                  <a:pt x="147601" y="103672"/>
                  <a:pt x="147590" y="98407"/>
                  <a:pt x="147578" y="93141"/>
                </a:cubicBezTo>
                <a:lnTo>
                  <a:pt x="148563" y="90672"/>
                </a:lnTo>
                <a:lnTo>
                  <a:pt x="150053" y="67604"/>
                </a:lnTo>
                <a:lnTo>
                  <a:pt x="150543" y="67517"/>
                </a:lnTo>
                <a:cubicBezTo>
                  <a:pt x="151678" y="66796"/>
                  <a:pt x="152579" y="65272"/>
                  <a:pt x="153018" y="62023"/>
                </a:cubicBezTo>
                <a:cubicBezTo>
                  <a:pt x="159234" y="70391"/>
                  <a:pt x="155928" y="61314"/>
                  <a:pt x="156674" y="50998"/>
                </a:cubicBezTo>
                <a:cubicBezTo>
                  <a:pt x="166493" y="61692"/>
                  <a:pt x="164448" y="30350"/>
                  <a:pt x="170922" y="28434"/>
                </a:cubicBezTo>
                <a:cubicBezTo>
                  <a:pt x="171248" y="20617"/>
                  <a:pt x="171772" y="12542"/>
                  <a:pt x="172528" y="4411"/>
                </a:cubicBezTo>
                <a:close/>
              </a:path>
            </a:pathLst>
          </a:custGeom>
        </p:spPr>
      </p:pic>
      <p:pic>
        <p:nvPicPr>
          <p:cNvPr id="7172" name="Picture 4" descr="Part of the Rookery, St Giles; a slum area in which the destitute are pictured selling goods, sitting on the side of the street or walking through the area. March, 1844&#10;Watercolour over graphite sketch.">
            <a:extLst>
              <a:ext uri="{FF2B5EF4-FFF2-40B4-BE49-F238E27FC236}">
                <a16:creationId xmlns:a16="http://schemas.microsoft.com/office/drawing/2014/main" id="{05B9F7AB-9FB9-B216-DD2C-3A1C145206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216" r="28870" b="-1"/>
          <a:stretch/>
        </p:blipFill>
        <p:spPr bwMode="auto">
          <a:xfrm>
            <a:off x="9500189" y="3429000"/>
            <a:ext cx="269181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90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6F902BF-E9E2-7442-50E3-8EB5E249F1AE}"/>
              </a:ext>
            </a:extLst>
          </p:cNvPr>
          <p:cNvPicPr>
            <a:picLocks noChangeAspect="1"/>
          </p:cNvPicPr>
          <p:nvPr/>
        </p:nvPicPr>
        <p:blipFill>
          <a:blip r:embed="rId2"/>
          <a:srcRect t="7271" r="2" b="14460"/>
          <a:stretch/>
        </p:blipFill>
        <p:spPr>
          <a:xfrm>
            <a:off x="579264" y="365141"/>
            <a:ext cx="6288262" cy="3063875"/>
          </a:xfrm>
          <a:prstGeom prst="rect">
            <a:avLst/>
          </a:prstGeom>
        </p:spPr>
      </p:pic>
      <p:sp useBgFill="1">
        <p:nvSpPr>
          <p:cNvPr id="14" name="Rectangle 13">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03FF05-612F-2D42-3A52-326CF983B178}"/>
              </a:ext>
            </a:extLst>
          </p:cNvPr>
          <p:cNvSpPr>
            <a:spLocks noGrp="1"/>
          </p:cNvSpPr>
          <p:nvPr>
            <p:ph type="title"/>
          </p:nvPr>
        </p:nvSpPr>
        <p:spPr>
          <a:xfrm>
            <a:off x="841248" y="3849689"/>
            <a:ext cx="2111122" cy="2105025"/>
          </a:xfrm>
        </p:spPr>
        <p:txBody>
          <a:bodyPr>
            <a:normAutofit/>
          </a:bodyPr>
          <a:lstStyle/>
          <a:p>
            <a:r>
              <a:rPr lang="en-GB" sz="2400"/>
              <a:t>Page 15</a:t>
            </a:r>
          </a:p>
        </p:txBody>
      </p:sp>
      <p:sp>
        <p:nvSpPr>
          <p:cNvPr id="16" name="Rectangle 15">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F1CCCC-44ED-E6D4-CD6F-7B566101B9C7}"/>
              </a:ext>
            </a:extLst>
          </p:cNvPr>
          <p:cNvSpPr>
            <a:spLocks noGrp="1"/>
          </p:cNvSpPr>
          <p:nvPr>
            <p:ph idx="1"/>
          </p:nvPr>
        </p:nvSpPr>
        <p:spPr>
          <a:xfrm>
            <a:off x="3360563" y="3849688"/>
            <a:ext cx="3315810" cy="2105025"/>
          </a:xfrm>
        </p:spPr>
        <p:txBody>
          <a:bodyPr anchor="ctr">
            <a:normAutofit/>
          </a:bodyPr>
          <a:lstStyle/>
          <a:p>
            <a:r>
              <a:rPr lang="en-GB" sz="1600"/>
              <a:t>Engraving by Benjamin Cole, </a:t>
            </a:r>
            <a:r>
              <a:rPr lang="en-GB" sz="1600" i="1"/>
              <a:t>Print of Bridewell Palace, Prison, London</a:t>
            </a:r>
            <a:r>
              <a:rPr lang="en-GB" sz="1600"/>
              <a:t> (1756), hand-coloured.</a:t>
            </a:r>
          </a:p>
          <a:p>
            <a:r>
              <a:rPr lang="en-GB" sz="1600">
                <a:hlinkClick r:id="rId3"/>
              </a:rPr>
              <a:t>https://www.classicalimages.com/products/1756-maitland-large-antique-print-of-bridewell-palace-prison-london-england</a:t>
            </a:r>
            <a:r>
              <a:rPr lang="en-GB" sz="1600"/>
              <a:t> </a:t>
            </a:r>
          </a:p>
          <a:p>
            <a:endParaRPr lang="en-GB" sz="1600"/>
          </a:p>
        </p:txBody>
      </p:sp>
      <p:pic>
        <p:nvPicPr>
          <p:cNvPr id="7" name="Picture 6">
            <a:extLst>
              <a:ext uri="{FF2B5EF4-FFF2-40B4-BE49-F238E27FC236}">
                <a16:creationId xmlns:a16="http://schemas.microsoft.com/office/drawing/2014/main" id="{3AD48B5F-CE38-A842-850F-4B0180D3B9DB}"/>
              </a:ext>
            </a:extLst>
          </p:cNvPr>
          <p:cNvPicPr>
            <a:picLocks noChangeAspect="1"/>
          </p:cNvPicPr>
          <p:nvPr/>
        </p:nvPicPr>
        <p:blipFill>
          <a:blip r:embed="rId4"/>
          <a:srcRect t="6185" r="2" b="2"/>
          <a:stretch/>
        </p:blipFill>
        <p:spPr>
          <a:xfrm>
            <a:off x="7048500" y="365109"/>
            <a:ext cx="4621006" cy="5811838"/>
          </a:xfrm>
          <a:prstGeom prst="rect">
            <a:avLst/>
          </a:prstGeom>
        </p:spPr>
      </p:pic>
    </p:spTree>
    <p:extLst>
      <p:ext uri="{BB962C8B-B14F-4D97-AF65-F5344CB8AC3E}">
        <p14:creationId xmlns:p14="http://schemas.microsoft.com/office/powerpoint/2010/main" val="3746471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E285D5-8110-4AE6-AF36-F83E457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2DA92C-91B7-9C76-8005-E3264548D08D}"/>
              </a:ext>
            </a:extLst>
          </p:cNvPr>
          <p:cNvSpPr>
            <a:spLocks noGrp="1"/>
          </p:cNvSpPr>
          <p:nvPr>
            <p:ph type="title"/>
          </p:nvPr>
        </p:nvSpPr>
        <p:spPr>
          <a:xfrm>
            <a:off x="629328" y="464408"/>
            <a:ext cx="4399872" cy="1642533"/>
          </a:xfrm>
        </p:spPr>
        <p:txBody>
          <a:bodyPr anchor="b">
            <a:normAutofit/>
          </a:bodyPr>
          <a:lstStyle/>
          <a:p>
            <a:r>
              <a:rPr lang="en-GB" sz="5400"/>
              <a:t>Page 15</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328" y="2457800"/>
            <a:ext cx="3877056" cy="18288"/>
          </a:xfrm>
          <a:custGeom>
            <a:avLst/>
            <a:gdLst>
              <a:gd name="connsiteX0" fmla="*/ 0 w 3877056"/>
              <a:gd name="connsiteY0" fmla="*/ 0 h 18288"/>
              <a:gd name="connsiteX1" fmla="*/ 723717 w 3877056"/>
              <a:gd name="connsiteY1" fmla="*/ 0 h 18288"/>
              <a:gd name="connsiteX2" fmla="*/ 1447434 w 3877056"/>
              <a:gd name="connsiteY2" fmla="*/ 0 h 18288"/>
              <a:gd name="connsiteX3" fmla="*/ 1977299 w 3877056"/>
              <a:gd name="connsiteY3" fmla="*/ 0 h 18288"/>
              <a:gd name="connsiteX4" fmla="*/ 2623475 w 3877056"/>
              <a:gd name="connsiteY4" fmla="*/ 0 h 18288"/>
              <a:gd name="connsiteX5" fmla="*/ 3192109 w 3877056"/>
              <a:gd name="connsiteY5" fmla="*/ 0 h 18288"/>
              <a:gd name="connsiteX6" fmla="*/ 3877056 w 3877056"/>
              <a:gd name="connsiteY6" fmla="*/ 0 h 18288"/>
              <a:gd name="connsiteX7" fmla="*/ 3877056 w 3877056"/>
              <a:gd name="connsiteY7" fmla="*/ 18288 h 18288"/>
              <a:gd name="connsiteX8" fmla="*/ 3230880 w 3877056"/>
              <a:gd name="connsiteY8" fmla="*/ 18288 h 18288"/>
              <a:gd name="connsiteX9" fmla="*/ 2662245 w 3877056"/>
              <a:gd name="connsiteY9" fmla="*/ 18288 h 18288"/>
              <a:gd name="connsiteX10" fmla="*/ 2016069 w 3877056"/>
              <a:gd name="connsiteY10" fmla="*/ 18288 h 18288"/>
              <a:gd name="connsiteX11" fmla="*/ 1408664 w 3877056"/>
              <a:gd name="connsiteY11" fmla="*/ 18288 h 18288"/>
              <a:gd name="connsiteX12" fmla="*/ 840029 w 3877056"/>
              <a:gd name="connsiteY12" fmla="*/ 18288 h 18288"/>
              <a:gd name="connsiteX13" fmla="*/ 0 w 3877056"/>
              <a:gd name="connsiteY13" fmla="*/ 18288 h 18288"/>
              <a:gd name="connsiteX14" fmla="*/ 0 w 3877056"/>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18288" fill="none" extrusionOk="0">
                <a:moveTo>
                  <a:pt x="0" y="0"/>
                </a:moveTo>
                <a:cubicBezTo>
                  <a:pt x="155902" y="14477"/>
                  <a:pt x="567164" y="18992"/>
                  <a:pt x="723717" y="0"/>
                </a:cubicBezTo>
                <a:cubicBezTo>
                  <a:pt x="880270" y="-18992"/>
                  <a:pt x="1230427" y="-33316"/>
                  <a:pt x="1447434" y="0"/>
                </a:cubicBezTo>
                <a:cubicBezTo>
                  <a:pt x="1664441" y="33316"/>
                  <a:pt x="1866557" y="5702"/>
                  <a:pt x="1977299" y="0"/>
                </a:cubicBezTo>
                <a:cubicBezTo>
                  <a:pt x="2088041" y="-5702"/>
                  <a:pt x="2302485" y="24099"/>
                  <a:pt x="2623475" y="0"/>
                </a:cubicBezTo>
                <a:cubicBezTo>
                  <a:pt x="2944465" y="-24099"/>
                  <a:pt x="2993399" y="-19795"/>
                  <a:pt x="3192109" y="0"/>
                </a:cubicBezTo>
                <a:cubicBezTo>
                  <a:pt x="3390819" y="19795"/>
                  <a:pt x="3581349" y="-26551"/>
                  <a:pt x="3877056" y="0"/>
                </a:cubicBezTo>
                <a:cubicBezTo>
                  <a:pt x="3877095" y="7328"/>
                  <a:pt x="3877675" y="9982"/>
                  <a:pt x="3877056" y="18288"/>
                </a:cubicBezTo>
                <a:cubicBezTo>
                  <a:pt x="3576596" y="42394"/>
                  <a:pt x="3502355" y="16962"/>
                  <a:pt x="3230880" y="18288"/>
                </a:cubicBezTo>
                <a:cubicBezTo>
                  <a:pt x="2959405" y="19614"/>
                  <a:pt x="2924948" y="18543"/>
                  <a:pt x="2662245" y="18288"/>
                </a:cubicBezTo>
                <a:cubicBezTo>
                  <a:pt x="2399543" y="18033"/>
                  <a:pt x="2231855" y="26028"/>
                  <a:pt x="2016069" y="18288"/>
                </a:cubicBezTo>
                <a:cubicBezTo>
                  <a:pt x="1800283" y="10548"/>
                  <a:pt x="1665927" y="755"/>
                  <a:pt x="1408664" y="18288"/>
                </a:cubicBezTo>
                <a:cubicBezTo>
                  <a:pt x="1151402" y="35821"/>
                  <a:pt x="1016899" y="28407"/>
                  <a:pt x="840029" y="18288"/>
                </a:cubicBezTo>
                <a:cubicBezTo>
                  <a:pt x="663160" y="8169"/>
                  <a:pt x="304031" y="-14425"/>
                  <a:pt x="0" y="18288"/>
                </a:cubicBezTo>
                <a:cubicBezTo>
                  <a:pt x="-593" y="9736"/>
                  <a:pt x="244" y="6610"/>
                  <a:pt x="0" y="0"/>
                </a:cubicBezTo>
                <a:close/>
              </a:path>
              <a:path w="3877056" h="18288" stroke="0" extrusionOk="0">
                <a:moveTo>
                  <a:pt x="0" y="0"/>
                </a:moveTo>
                <a:cubicBezTo>
                  <a:pt x="205869" y="28368"/>
                  <a:pt x="460328" y="6409"/>
                  <a:pt x="646176" y="0"/>
                </a:cubicBezTo>
                <a:cubicBezTo>
                  <a:pt x="832024" y="-6409"/>
                  <a:pt x="1043494" y="26447"/>
                  <a:pt x="1331123" y="0"/>
                </a:cubicBezTo>
                <a:cubicBezTo>
                  <a:pt x="1618752" y="-26447"/>
                  <a:pt x="1675797" y="-26969"/>
                  <a:pt x="1938528" y="0"/>
                </a:cubicBezTo>
                <a:cubicBezTo>
                  <a:pt x="2201259" y="26969"/>
                  <a:pt x="2439942" y="23453"/>
                  <a:pt x="2662245" y="0"/>
                </a:cubicBezTo>
                <a:cubicBezTo>
                  <a:pt x="2884548" y="-23453"/>
                  <a:pt x="3094562" y="-7899"/>
                  <a:pt x="3308421" y="0"/>
                </a:cubicBezTo>
                <a:cubicBezTo>
                  <a:pt x="3522280" y="7899"/>
                  <a:pt x="3615459" y="3066"/>
                  <a:pt x="3877056" y="0"/>
                </a:cubicBezTo>
                <a:cubicBezTo>
                  <a:pt x="3877383" y="8595"/>
                  <a:pt x="3876984" y="13110"/>
                  <a:pt x="3877056" y="18288"/>
                </a:cubicBezTo>
                <a:cubicBezTo>
                  <a:pt x="3624575" y="4903"/>
                  <a:pt x="3478089" y="20597"/>
                  <a:pt x="3230880" y="18288"/>
                </a:cubicBezTo>
                <a:cubicBezTo>
                  <a:pt x="2983671" y="15979"/>
                  <a:pt x="2743376" y="19903"/>
                  <a:pt x="2507163" y="18288"/>
                </a:cubicBezTo>
                <a:cubicBezTo>
                  <a:pt x="2270950" y="16673"/>
                  <a:pt x="1992617" y="19013"/>
                  <a:pt x="1822216" y="18288"/>
                </a:cubicBezTo>
                <a:cubicBezTo>
                  <a:pt x="1651815" y="17563"/>
                  <a:pt x="1370782" y="42338"/>
                  <a:pt x="1253581" y="18288"/>
                </a:cubicBezTo>
                <a:cubicBezTo>
                  <a:pt x="1136380" y="-5762"/>
                  <a:pt x="854528" y="8046"/>
                  <a:pt x="723717" y="18288"/>
                </a:cubicBezTo>
                <a:cubicBezTo>
                  <a:pt x="592906" y="28530"/>
                  <a:pt x="166343" y="24405"/>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55B633-199E-DFCA-CF5B-1DB71B490B7E}"/>
              </a:ext>
            </a:extLst>
          </p:cNvPr>
          <p:cNvSpPr>
            <a:spLocks noGrp="1"/>
          </p:cNvSpPr>
          <p:nvPr>
            <p:ph idx="1"/>
          </p:nvPr>
        </p:nvSpPr>
        <p:spPr>
          <a:xfrm>
            <a:off x="629489" y="2741264"/>
            <a:ext cx="4404039" cy="3386399"/>
          </a:xfrm>
        </p:spPr>
        <p:txBody>
          <a:bodyPr>
            <a:normAutofit/>
          </a:bodyPr>
          <a:lstStyle/>
          <a:p>
            <a:r>
              <a:rPr lang="en-GB" sz="1900"/>
              <a:t>Photo: Three lascars of the ‘Viceroy of India’ (1829), Waterline Collection, National Maritime Museum.</a:t>
            </a:r>
            <a:endParaRPr lang="en-GB" sz="1900">
              <a:hlinkClick r:id="" action="ppaction://noaction"/>
            </a:endParaRPr>
          </a:p>
          <a:p>
            <a:r>
              <a:rPr lang="en-GB" sz="1900">
                <a:hlinkClick r:id="" action="ppaction://noaction"/>
              </a:rPr>
              <a:t>https://www.ourmigrationstory.org.uk/oms/the-lascars-britains-colonial-era-sailors</a:t>
            </a:r>
            <a:endParaRPr lang="en-GB" sz="1900"/>
          </a:p>
          <a:p>
            <a:r>
              <a:rPr lang="en-GB" sz="1900"/>
              <a:t>Detail from George Cooke painting </a:t>
            </a:r>
            <a:r>
              <a:rPr lang="en-GB" sz="1900" i="1"/>
              <a:t>Commercial Docks at Rotherhithe</a:t>
            </a:r>
            <a:r>
              <a:rPr lang="en-GB" sz="1900"/>
              <a:t> (1827), National Maritime Museum.</a:t>
            </a:r>
          </a:p>
          <a:p>
            <a:r>
              <a:rPr lang="en-GB" sz="1900">
                <a:hlinkClick r:id="rId2"/>
              </a:rPr>
              <a:t>https://images.rmg.co.uk/asset/2302/</a:t>
            </a:r>
            <a:r>
              <a:rPr lang="en-GB" sz="1900"/>
              <a:t> </a:t>
            </a:r>
          </a:p>
        </p:txBody>
      </p:sp>
      <p:pic>
        <p:nvPicPr>
          <p:cNvPr id="9" name="Picture 8">
            <a:extLst>
              <a:ext uri="{FF2B5EF4-FFF2-40B4-BE49-F238E27FC236}">
                <a16:creationId xmlns:a16="http://schemas.microsoft.com/office/drawing/2014/main" id="{73D8D14E-DBF1-9AEF-0996-767460D755A0}"/>
              </a:ext>
            </a:extLst>
          </p:cNvPr>
          <p:cNvPicPr>
            <a:picLocks noChangeAspect="1"/>
          </p:cNvPicPr>
          <p:nvPr/>
        </p:nvPicPr>
        <p:blipFill>
          <a:blip r:embed="rId3"/>
          <a:srcRect t="15879" r="6" b="6"/>
          <a:stretch/>
        </p:blipFill>
        <p:spPr>
          <a:xfrm>
            <a:off x="5376648" y="448967"/>
            <a:ext cx="2800021" cy="2607952"/>
          </a:xfrm>
          <a:custGeom>
            <a:avLst/>
            <a:gdLst/>
            <a:ahLst/>
            <a:cxnLst/>
            <a:rect l="l" t="t" r="r" b="b"/>
            <a:pathLst>
              <a:path w="2800021" h="2607952">
                <a:moveTo>
                  <a:pt x="1896921" y="1283"/>
                </a:moveTo>
                <a:cubicBezTo>
                  <a:pt x="1964079" y="3763"/>
                  <a:pt x="2031133" y="9836"/>
                  <a:pt x="2097856" y="19493"/>
                </a:cubicBezTo>
                <a:cubicBezTo>
                  <a:pt x="2197875" y="35580"/>
                  <a:pt x="2298741" y="25628"/>
                  <a:pt x="2399244" y="18812"/>
                </a:cubicBezTo>
                <a:cubicBezTo>
                  <a:pt x="2520913" y="10497"/>
                  <a:pt x="2642460" y="5999"/>
                  <a:pt x="2764369" y="19631"/>
                </a:cubicBezTo>
                <a:lnTo>
                  <a:pt x="2781331" y="20066"/>
                </a:lnTo>
                <a:lnTo>
                  <a:pt x="2771027" y="223244"/>
                </a:lnTo>
                <a:cubicBezTo>
                  <a:pt x="2770027" y="306498"/>
                  <a:pt x="2772785" y="389724"/>
                  <a:pt x="2780906" y="472842"/>
                </a:cubicBezTo>
                <a:cubicBezTo>
                  <a:pt x="2793852" y="625932"/>
                  <a:pt x="2795719" y="779623"/>
                  <a:pt x="2786483" y="932933"/>
                </a:cubicBezTo>
                <a:cubicBezTo>
                  <a:pt x="2780058" y="1071462"/>
                  <a:pt x="2764299" y="1209772"/>
                  <a:pt x="2777754" y="1348629"/>
                </a:cubicBezTo>
                <a:cubicBezTo>
                  <a:pt x="2782361" y="1396405"/>
                  <a:pt x="2793512" y="1443308"/>
                  <a:pt x="2796058" y="1491412"/>
                </a:cubicBezTo>
                <a:cubicBezTo>
                  <a:pt x="2808180" y="1716767"/>
                  <a:pt x="2789997" y="1941359"/>
                  <a:pt x="2775088" y="2165950"/>
                </a:cubicBezTo>
                <a:cubicBezTo>
                  <a:pt x="2769633" y="2247759"/>
                  <a:pt x="2762966" y="2329567"/>
                  <a:pt x="2777876" y="2411376"/>
                </a:cubicBezTo>
                <a:cubicBezTo>
                  <a:pt x="2783785" y="2445894"/>
                  <a:pt x="2787349" y="2480670"/>
                  <a:pt x="2788562" y="2515512"/>
                </a:cubicBezTo>
                <a:lnTo>
                  <a:pt x="2785862" y="2598193"/>
                </a:lnTo>
                <a:lnTo>
                  <a:pt x="2765823" y="2598670"/>
                </a:lnTo>
                <a:cubicBezTo>
                  <a:pt x="2658539" y="2600165"/>
                  <a:pt x="2550823" y="2613972"/>
                  <a:pt x="2444081" y="2598670"/>
                </a:cubicBezTo>
                <a:cubicBezTo>
                  <a:pt x="2255735" y="2573645"/>
                  <a:pt x="2065408" y="2570205"/>
                  <a:pt x="1876379" y="2588429"/>
                </a:cubicBezTo>
                <a:cubicBezTo>
                  <a:pt x="1663187" y="2606148"/>
                  <a:pt x="1449075" y="2607414"/>
                  <a:pt x="1235711" y="2592226"/>
                </a:cubicBezTo>
                <a:cubicBezTo>
                  <a:pt x="1077655" y="2581411"/>
                  <a:pt x="919274" y="2573358"/>
                  <a:pt x="760677" y="2583023"/>
                </a:cubicBezTo>
                <a:cubicBezTo>
                  <a:pt x="699945" y="2586819"/>
                  <a:pt x="640728" y="2603387"/>
                  <a:pt x="580211" y="2605228"/>
                </a:cubicBezTo>
                <a:cubicBezTo>
                  <a:pt x="409739" y="2610520"/>
                  <a:pt x="239309" y="2608104"/>
                  <a:pt x="68912" y="2597979"/>
                </a:cubicBezTo>
                <a:lnTo>
                  <a:pt x="9851" y="2595036"/>
                </a:lnTo>
                <a:lnTo>
                  <a:pt x="14918" y="2533474"/>
                </a:lnTo>
                <a:cubicBezTo>
                  <a:pt x="24226" y="2470964"/>
                  <a:pt x="33057" y="2409078"/>
                  <a:pt x="21123" y="2345943"/>
                </a:cubicBezTo>
                <a:cubicBezTo>
                  <a:pt x="15873" y="2318439"/>
                  <a:pt x="11935" y="2290684"/>
                  <a:pt x="9189" y="2262929"/>
                </a:cubicBezTo>
                <a:cubicBezTo>
                  <a:pt x="3723" y="2192068"/>
                  <a:pt x="5681" y="2120806"/>
                  <a:pt x="15036" y="2050394"/>
                </a:cubicBezTo>
                <a:cubicBezTo>
                  <a:pt x="23988" y="1968631"/>
                  <a:pt x="9428" y="1886367"/>
                  <a:pt x="21362" y="1804853"/>
                </a:cubicBezTo>
                <a:cubicBezTo>
                  <a:pt x="29835" y="1739206"/>
                  <a:pt x="30157" y="1672681"/>
                  <a:pt x="22317" y="1606945"/>
                </a:cubicBezTo>
                <a:cubicBezTo>
                  <a:pt x="8211" y="1482675"/>
                  <a:pt x="9093" y="1357041"/>
                  <a:pt x="24942" y="1233009"/>
                </a:cubicBezTo>
                <a:cubicBezTo>
                  <a:pt x="34728" y="1160621"/>
                  <a:pt x="40337" y="1086110"/>
                  <a:pt x="22794" y="1015097"/>
                </a:cubicBezTo>
                <a:cubicBezTo>
                  <a:pt x="-18498" y="848195"/>
                  <a:pt x="5610" y="681043"/>
                  <a:pt x="22794" y="515015"/>
                </a:cubicBezTo>
                <a:cubicBezTo>
                  <a:pt x="33236" y="425851"/>
                  <a:pt x="33475" y="335698"/>
                  <a:pt x="23510" y="246472"/>
                </a:cubicBezTo>
                <a:cubicBezTo>
                  <a:pt x="14667" y="180579"/>
                  <a:pt x="9392" y="114270"/>
                  <a:pt x="7698" y="47862"/>
                </a:cubicBezTo>
                <a:lnTo>
                  <a:pt x="8577" y="16981"/>
                </a:lnTo>
                <a:lnTo>
                  <a:pt x="105876" y="19483"/>
                </a:lnTo>
                <a:cubicBezTo>
                  <a:pt x="269744" y="18941"/>
                  <a:pt x="433357" y="6953"/>
                  <a:pt x="596356" y="8998"/>
                </a:cubicBezTo>
                <a:cubicBezTo>
                  <a:pt x="687063" y="10088"/>
                  <a:pt x="777528" y="30535"/>
                  <a:pt x="868476" y="26719"/>
                </a:cubicBezTo>
                <a:cubicBezTo>
                  <a:pt x="1144104" y="15541"/>
                  <a:pt x="1419853" y="19221"/>
                  <a:pt x="1695360" y="4635"/>
                </a:cubicBezTo>
                <a:cubicBezTo>
                  <a:pt x="1762501" y="-82"/>
                  <a:pt x="1829763" y="-1196"/>
                  <a:pt x="1896921" y="1283"/>
                </a:cubicBezTo>
                <a:close/>
              </a:path>
            </a:pathLst>
          </a:custGeom>
        </p:spPr>
      </p:pic>
      <p:pic>
        <p:nvPicPr>
          <p:cNvPr id="5" name="Picture 4">
            <a:extLst>
              <a:ext uri="{FF2B5EF4-FFF2-40B4-BE49-F238E27FC236}">
                <a16:creationId xmlns:a16="http://schemas.microsoft.com/office/drawing/2014/main" id="{2D1CCB80-8E88-823F-6F25-09BE156E1371}"/>
              </a:ext>
            </a:extLst>
          </p:cNvPr>
          <p:cNvPicPr>
            <a:picLocks noChangeAspect="1"/>
          </p:cNvPicPr>
          <p:nvPr/>
        </p:nvPicPr>
        <p:blipFill>
          <a:blip r:embed="rId4"/>
          <a:srcRect r="-2" b="13306"/>
          <a:stretch/>
        </p:blipFill>
        <p:spPr>
          <a:xfrm>
            <a:off x="5371395" y="3215684"/>
            <a:ext cx="2809123" cy="3034623"/>
          </a:xfrm>
          <a:custGeom>
            <a:avLst/>
            <a:gdLst/>
            <a:ahLst/>
            <a:cxnLst/>
            <a:rect l="l" t="t" r="r" b="b"/>
            <a:pathLst>
              <a:path w="2809123" h="3034623">
                <a:moveTo>
                  <a:pt x="909359" y="1412"/>
                </a:moveTo>
                <a:cubicBezTo>
                  <a:pt x="958144" y="-855"/>
                  <a:pt x="1007041" y="-392"/>
                  <a:pt x="1055844" y="2812"/>
                </a:cubicBezTo>
                <a:cubicBezTo>
                  <a:pt x="1188892" y="11671"/>
                  <a:pt x="1321724" y="23752"/>
                  <a:pt x="1455098" y="27433"/>
                </a:cubicBezTo>
                <a:cubicBezTo>
                  <a:pt x="1585007" y="30886"/>
                  <a:pt x="1714916" y="19724"/>
                  <a:pt x="1844174" y="11211"/>
                </a:cubicBezTo>
                <a:cubicBezTo>
                  <a:pt x="2032760" y="-1215"/>
                  <a:pt x="2221452" y="7644"/>
                  <a:pt x="2410145" y="15353"/>
                </a:cubicBezTo>
                <a:cubicBezTo>
                  <a:pt x="2481555" y="18287"/>
                  <a:pt x="2552964" y="17014"/>
                  <a:pt x="2624374" y="15060"/>
                </a:cubicBezTo>
                <a:lnTo>
                  <a:pt x="2784992" y="11774"/>
                </a:lnTo>
                <a:lnTo>
                  <a:pt x="2785432" y="38761"/>
                </a:lnTo>
                <a:cubicBezTo>
                  <a:pt x="2800584" y="206742"/>
                  <a:pt x="2808948" y="374831"/>
                  <a:pt x="2808827" y="543247"/>
                </a:cubicBezTo>
                <a:cubicBezTo>
                  <a:pt x="2810305" y="612173"/>
                  <a:pt x="2806257" y="681111"/>
                  <a:pt x="2796705" y="749514"/>
                </a:cubicBezTo>
                <a:cubicBezTo>
                  <a:pt x="2780583" y="847684"/>
                  <a:pt x="2768461" y="946836"/>
                  <a:pt x="2778522" y="1046533"/>
                </a:cubicBezTo>
                <a:cubicBezTo>
                  <a:pt x="2785553" y="1115252"/>
                  <a:pt x="2789675" y="1183862"/>
                  <a:pt x="2789432" y="1252908"/>
                </a:cubicBezTo>
                <a:cubicBezTo>
                  <a:pt x="2789432" y="1411618"/>
                  <a:pt x="2787978" y="1570434"/>
                  <a:pt x="2791008" y="1729144"/>
                </a:cubicBezTo>
                <a:cubicBezTo>
                  <a:pt x="2793675" y="1870399"/>
                  <a:pt x="2799493" y="2011110"/>
                  <a:pt x="2784826" y="2152475"/>
                </a:cubicBezTo>
                <a:cubicBezTo>
                  <a:pt x="2763249" y="2361141"/>
                  <a:pt x="2770159" y="2570898"/>
                  <a:pt x="2772704" y="2780218"/>
                </a:cubicBezTo>
                <a:lnTo>
                  <a:pt x="2785201" y="3024103"/>
                </a:lnTo>
                <a:lnTo>
                  <a:pt x="2729575" y="3019707"/>
                </a:lnTo>
                <a:cubicBezTo>
                  <a:pt x="2664468" y="3010397"/>
                  <a:pt x="2600011" y="3001566"/>
                  <a:pt x="2534253" y="3013501"/>
                </a:cubicBezTo>
                <a:cubicBezTo>
                  <a:pt x="2505606" y="3018752"/>
                  <a:pt x="2476698" y="3022690"/>
                  <a:pt x="2447790" y="3025435"/>
                </a:cubicBezTo>
                <a:cubicBezTo>
                  <a:pt x="2373985" y="3030901"/>
                  <a:pt x="2299762" y="3028945"/>
                  <a:pt x="2226426" y="3019587"/>
                </a:cubicBezTo>
                <a:cubicBezTo>
                  <a:pt x="2141266" y="3010636"/>
                  <a:pt x="2055584" y="3025196"/>
                  <a:pt x="1970684" y="3013262"/>
                </a:cubicBezTo>
                <a:cubicBezTo>
                  <a:pt x="1902309" y="3004788"/>
                  <a:pt x="1833021" y="3004466"/>
                  <a:pt x="1764554" y="3012307"/>
                </a:cubicBezTo>
                <a:cubicBezTo>
                  <a:pt x="1635120" y="3026413"/>
                  <a:pt x="1504268" y="3025530"/>
                  <a:pt x="1375082" y="3009682"/>
                </a:cubicBezTo>
                <a:cubicBezTo>
                  <a:pt x="1299687" y="2999895"/>
                  <a:pt x="1222081" y="2994286"/>
                  <a:pt x="1148118" y="3011830"/>
                </a:cubicBezTo>
                <a:cubicBezTo>
                  <a:pt x="974281" y="3053123"/>
                  <a:pt x="800184" y="3029015"/>
                  <a:pt x="627259" y="3011830"/>
                </a:cubicBezTo>
                <a:cubicBezTo>
                  <a:pt x="534391" y="3001387"/>
                  <a:pt x="440493" y="3001148"/>
                  <a:pt x="347559" y="3011113"/>
                </a:cubicBezTo>
                <a:cubicBezTo>
                  <a:pt x="278929" y="3019957"/>
                  <a:pt x="209866" y="3025232"/>
                  <a:pt x="140699" y="3026927"/>
                </a:cubicBezTo>
                <a:lnTo>
                  <a:pt x="44501" y="3024299"/>
                </a:lnTo>
                <a:lnTo>
                  <a:pt x="26973" y="2893528"/>
                </a:lnTo>
                <a:cubicBezTo>
                  <a:pt x="-4174" y="2764506"/>
                  <a:pt x="-10619" y="2635110"/>
                  <a:pt x="19693" y="2504963"/>
                </a:cubicBezTo>
                <a:cubicBezTo>
                  <a:pt x="48311" y="2384006"/>
                  <a:pt x="46914" y="2257385"/>
                  <a:pt x="15637" y="2137152"/>
                </a:cubicBezTo>
                <a:cubicBezTo>
                  <a:pt x="8714" y="2106022"/>
                  <a:pt x="4478" y="2074304"/>
                  <a:pt x="2986" y="2042386"/>
                </a:cubicBezTo>
                <a:cubicBezTo>
                  <a:pt x="-6442" y="1925867"/>
                  <a:pt x="9430" y="1810973"/>
                  <a:pt x="22676" y="1695829"/>
                </a:cubicBezTo>
                <a:cubicBezTo>
                  <a:pt x="31508" y="1622442"/>
                  <a:pt x="44993" y="1548304"/>
                  <a:pt x="22676" y="1475668"/>
                </a:cubicBezTo>
                <a:cubicBezTo>
                  <a:pt x="7389" y="1425047"/>
                  <a:pt x="3989" y="1371313"/>
                  <a:pt x="12773" y="1319017"/>
                </a:cubicBezTo>
                <a:cubicBezTo>
                  <a:pt x="27582" y="1226202"/>
                  <a:pt x="30672" y="1131749"/>
                  <a:pt x="21961" y="1038096"/>
                </a:cubicBezTo>
                <a:cubicBezTo>
                  <a:pt x="16209" y="976348"/>
                  <a:pt x="17092" y="914112"/>
                  <a:pt x="24587" y="852564"/>
                </a:cubicBezTo>
                <a:cubicBezTo>
                  <a:pt x="34491" y="769801"/>
                  <a:pt x="49886" y="685536"/>
                  <a:pt x="31150" y="602524"/>
                </a:cubicBezTo>
                <a:cubicBezTo>
                  <a:pt x="1315" y="470626"/>
                  <a:pt x="7282" y="338854"/>
                  <a:pt x="19217" y="205958"/>
                </a:cubicBezTo>
                <a:cubicBezTo>
                  <a:pt x="23692" y="156512"/>
                  <a:pt x="28406" y="106785"/>
                  <a:pt x="29763" y="56918"/>
                </a:cubicBezTo>
                <a:lnTo>
                  <a:pt x="29335" y="22484"/>
                </a:lnTo>
                <a:lnTo>
                  <a:pt x="182423" y="11326"/>
                </a:lnTo>
                <a:cubicBezTo>
                  <a:pt x="307134" y="-180"/>
                  <a:pt x="431415" y="11326"/>
                  <a:pt x="556126" y="18689"/>
                </a:cubicBezTo>
                <a:cubicBezTo>
                  <a:pt x="625195" y="22602"/>
                  <a:pt x="694588" y="27319"/>
                  <a:pt x="763549" y="16388"/>
                </a:cubicBezTo>
                <a:cubicBezTo>
                  <a:pt x="811902" y="8674"/>
                  <a:pt x="860574" y="3678"/>
                  <a:pt x="909359" y="1412"/>
                </a:cubicBezTo>
                <a:close/>
              </a:path>
            </a:pathLst>
          </a:custGeom>
        </p:spPr>
      </p:pic>
      <p:pic>
        <p:nvPicPr>
          <p:cNvPr id="6" name="Picture 5">
            <a:extLst>
              <a:ext uri="{FF2B5EF4-FFF2-40B4-BE49-F238E27FC236}">
                <a16:creationId xmlns:a16="http://schemas.microsoft.com/office/drawing/2014/main" id="{83AF78B4-F070-4DD1-D1D3-C59C3CF8B864}"/>
              </a:ext>
            </a:extLst>
          </p:cNvPr>
          <p:cNvPicPr>
            <a:picLocks noChangeAspect="1"/>
          </p:cNvPicPr>
          <p:nvPr/>
        </p:nvPicPr>
        <p:blipFill>
          <a:blip r:embed="rId5"/>
          <a:srcRect t="15785" r="-3" b="2682"/>
          <a:stretch/>
        </p:blipFill>
        <p:spPr>
          <a:xfrm>
            <a:off x="8344949" y="453323"/>
            <a:ext cx="3451906" cy="3553662"/>
          </a:xfrm>
          <a:custGeom>
            <a:avLst/>
            <a:gdLst/>
            <a:ahLst/>
            <a:cxnLst/>
            <a:rect l="l" t="t" r="r" b="b"/>
            <a:pathLst>
              <a:path w="3451906" h="3553662">
                <a:moveTo>
                  <a:pt x="723689" y="906"/>
                </a:moveTo>
                <a:cubicBezTo>
                  <a:pt x="772066" y="2729"/>
                  <a:pt x="820443" y="7023"/>
                  <a:pt x="868820" y="11181"/>
                </a:cubicBezTo>
                <a:cubicBezTo>
                  <a:pt x="1039107" y="26039"/>
                  <a:pt x="1209273" y="19359"/>
                  <a:pt x="1379198" y="8454"/>
                </a:cubicBezTo>
                <a:cubicBezTo>
                  <a:pt x="1496186" y="1474"/>
                  <a:pt x="1613486" y="5305"/>
                  <a:pt x="1729930" y="19904"/>
                </a:cubicBezTo>
                <a:lnTo>
                  <a:pt x="1770732" y="22354"/>
                </a:lnTo>
                <a:lnTo>
                  <a:pt x="1793470" y="25525"/>
                </a:lnTo>
                <a:lnTo>
                  <a:pt x="1895014" y="29765"/>
                </a:lnTo>
                <a:lnTo>
                  <a:pt x="1895984" y="30265"/>
                </a:lnTo>
                <a:lnTo>
                  <a:pt x="1908078" y="30265"/>
                </a:lnTo>
                <a:lnTo>
                  <a:pt x="1909048" y="29667"/>
                </a:lnTo>
                <a:lnTo>
                  <a:pt x="2008240" y="25525"/>
                </a:lnTo>
                <a:lnTo>
                  <a:pt x="2081672" y="15283"/>
                </a:lnTo>
                <a:lnTo>
                  <a:pt x="2184918" y="9562"/>
                </a:lnTo>
                <a:cubicBezTo>
                  <a:pt x="2268544" y="8356"/>
                  <a:pt x="2352209" y="10573"/>
                  <a:pt x="2435750" y="16224"/>
                </a:cubicBezTo>
                <a:cubicBezTo>
                  <a:pt x="2589588" y="24540"/>
                  <a:pt x="2743185" y="15952"/>
                  <a:pt x="2896904" y="5864"/>
                </a:cubicBezTo>
                <a:cubicBezTo>
                  <a:pt x="2988276" y="-133"/>
                  <a:pt x="3079618" y="1639"/>
                  <a:pt x="3170959" y="5268"/>
                </a:cubicBezTo>
                <a:lnTo>
                  <a:pt x="3437940" y="15543"/>
                </a:lnTo>
                <a:lnTo>
                  <a:pt x="3440062" y="77084"/>
                </a:lnTo>
                <a:cubicBezTo>
                  <a:pt x="3439759" y="207598"/>
                  <a:pt x="3426999" y="337557"/>
                  <a:pt x="3419542" y="467764"/>
                </a:cubicBezTo>
                <a:cubicBezTo>
                  <a:pt x="3416314" y="527314"/>
                  <a:pt x="3411472" y="587156"/>
                  <a:pt x="3410666" y="646723"/>
                </a:cubicBezTo>
                <a:cubicBezTo>
                  <a:pt x="3409858" y="706293"/>
                  <a:pt x="3413086" y="765586"/>
                  <a:pt x="3425999" y="824040"/>
                </a:cubicBezTo>
                <a:cubicBezTo>
                  <a:pt x="3458153" y="973974"/>
                  <a:pt x="3447305" y="1120693"/>
                  <a:pt x="3425999" y="1269168"/>
                </a:cubicBezTo>
                <a:cubicBezTo>
                  <a:pt x="3415281" y="1344279"/>
                  <a:pt x="3402111" y="1421878"/>
                  <a:pt x="3425353" y="1494944"/>
                </a:cubicBezTo>
                <a:cubicBezTo>
                  <a:pt x="3464867" y="1616236"/>
                  <a:pt x="3452342" y="1736506"/>
                  <a:pt x="3438266" y="1858381"/>
                </a:cubicBezTo>
                <a:cubicBezTo>
                  <a:pt x="3429228" y="1937294"/>
                  <a:pt x="3419930" y="2017084"/>
                  <a:pt x="3430518" y="2095996"/>
                </a:cubicBezTo>
                <a:cubicBezTo>
                  <a:pt x="3446660" y="2216411"/>
                  <a:pt x="3439170" y="2335949"/>
                  <a:pt x="3431293" y="2456072"/>
                </a:cubicBezTo>
                <a:cubicBezTo>
                  <a:pt x="3426129" y="2537469"/>
                  <a:pt x="3413086" y="2619889"/>
                  <a:pt x="3430002" y="2700556"/>
                </a:cubicBezTo>
                <a:cubicBezTo>
                  <a:pt x="3441812" y="2765790"/>
                  <a:pt x="3444254" y="2832749"/>
                  <a:pt x="3437233" y="2898861"/>
                </a:cubicBezTo>
                <a:cubicBezTo>
                  <a:pt x="3429485" y="3003493"/>
                  <a:pt x="3415798" y="3108125"/>
                  <a:pt x="3435297" y="3213050"/>
                </a:cubicBezTo>
                <a:cubicBezTo>
                  <a:pt x="3445497" y="3268582"/>
                  <a:pt x="3441754" y="3324843"/>
                  <a:pt x="3438137" y="3380812"/>
                </a:cubicBezTo>
                <a:lnTo>
                  <a:pt x="3429447" y="3533975"/>
                </a:lnTo>
                <a:lnTo>
                  <a:pt x="3428457" y="3533971"/>
                </a:lnTo>
                <a:cubicBezTo>
                  <a:pt x="3362736" y="3534214"/>
                  <a:pt x="3297429" y="3530092"/>
                  <a:pt x="3232020" y="3523062"/>
                </a:cubicBezTo>
                <a:cubicBezTo>
                  <a:pt x="3137124" y="3513000"/>
                  <a:pt x="3042746" y="3525122"/>
                  <a:pt x="2949304" y="3541245"/>
                </a:cubicBezTo>
                <a:cubicBezTo>
                  <a:pt x="2884196" y="3550796"/>
                  <a:pt x="2818577" y="3554844"/>
                  <a:pt x="2752970" y="3553366"/>
                </a:cubicBezTo>
                <a:cubicBezTo>
                  <a:pt x="2592664" y="3553487"/>
                  <a:pt x="2432670" y="3545124"/>
                  <a:pt x="2272778" y="3529971"/>
                </a:cubicBezTo>
                <a:cubicBezTo>
                  <a:pt x="2213920" y="3526298"/>
                  <a:pt x="2154916" y="3527959"/>
                  <a:pt x="2096275" y="3534941"/>
                </a:cubicBezTo>
                <a:cubicBezTo>
                  <a:pt x="2030066" y="3541923"/>
                  <a:pt x="1963369" y="3539486"/>
                  <a:pt x="1897658" y="3527668"/>
                </a:cubicBezTo>
                <a:cubicBezTo>
                  <a:pt x="1858723" y="3520213"/>
                  <a:pt x="1819789" y="3518153"/>
                  <a:pt x="1780854" y="3518637"/>
                </a:cubicBezTo>
                <a:cubicBezTo>
                  <a:pt x="1741920" y="3519123"/>
                  <a:pt x="1702985" y="3522153"/>
                  <a:pt x="1664051" y="3524880"/>
                </a:cubicBezTo>
                <a:cubicBezTo>
                  <a:pt x="1450275" y="3539790"/>
                  <a:pt x="1236498" y="3557973"/>
                  <a:pt x="1021996" y="3545850"/>
                </a:cubicBezTo>
                <a:cubicBezTo>
                  <a:pt x="976208" y="3543304"/>
                  <a:pt x="931564" y="3532154"/>
                  <a:pt x="886089" y="3527546"/>
                </a:cubicBezTo>
                <a:cubicBezTo>
                  <a:pt x="753918" y="3514091"/>
                  <a:pt x="622269" y="3529851"/>
                  <a:pt x="490410" y="3536275"/>
                </a:cubicBezTo>
                <a:cubicBezTo>
                  <a:pt x="344484" y="3545511"/>
                  <a:pt x="198194" y="3543645"/>
                  <a:pt x="52476" y="3530699"/>
                </a:cubicBezTo>
                <a:lnTo>
                  <a:pt x="16096" y="3528137"/>
                </a:lnTo>
                <a:lnTo>
                  <a:pt x="13820" y="3457111"/>
                </a:lnTo>
                <a:cubicBezTo>
                  <a:pt x="6425" y="3369848"/>
                  <a:pt x="-1454" y="3282586"/>
                  <a:pt x="8728" y="3195323"/>
                </a:cubicBezTo>
                <a:cubicBezTo>
                  <a:pt x="18037" y="3120746"/>
                  <a:pt x="19541" y="3045559"/>
                  <a:pt x="13214" y="2970732"/>
                </a:cubicBezTo>
                <a:cubicBezTo>
                  <a:pt x="6911" y="2888880"/>
                  <a:pt x="6911" y="2806721"/>
                  <a:pt x="13214" y="2724870"/>
                </a:cubicBezTo>
                <a:cubicBezTo>
                  <a:pt x="18062" y="2646442"/>
                  <a:pt x="26184" y="2567797"/>
                  <a:pt x="17457" y="2489589"/>
                </a:cubicBezTo>
                <a:cubicBezTo>
                  <a:pt x="5335" y="2379639"/>
                  <a:pt x="9335" y="2270015"/>
                  <a:pt x="16729" y="2160282"/>
                </a:cubicBezTo>
                <a:cubicBezTo>
                  <a:pt x="22790" y="2069639"/>
                  <a:pt x="31640" y="1978667"/>
                  <a:pt x="17335" y="1888460"/>
                </a:cubicBezTo>
                <a:cubicBezTo>
                  <a:pt x="159" y="1768104"/>
                  <a:pt x="-4267" y="1646557"/>
                  <a:pt x="4122" y="1525448"/>
                </a:cubicBezTo>
                <a:cubicBezTo>
                  <a:pt x="17093" y="1276969"/>
                  <a:pt x="13820" y="1028271"/>
                  <a:pt x="23760" y="779682"/>
                </a:cubicBezTo>
                <a:cubicBezTo>
                  <a:pt x="27153" y="697655"/>
                  <a:pt x="8971" y="616065"/>
                  <a:pt x="8002" y="534256"/>
                </a:cubicBezTo>
                <a:cubicBezTo>
                  <a:pt x="6790" y="436250"/>
                  <a:pt x="11124" y="337998"/>
                  <a:pt x="14291" y="239596"/>
                </a:cubicBezTo>
                <a:lnTo>
                  <a:pt x="13744" y="13183"/>
                </a:lnTo>
                <a:lnTo>
                  <a:pt x="56934" y="10499"/>
                </a:lnTo>
                <a:cubicBezTo>
                  <a:pt x="147688" y="3411"/>
                  <a:pt x="238784" y="3411"/>
                  <a:pt x="329538" y="10499"/>
                </a:cubicBezTo>
                <a:cubicBezTo>
                  <a:pt x="412505" y="17614"/>
                  <a:pt x="495870" y="15924"/>
                  <a:pt x="578558" y="5455"/>
                </a:cubicBezTo>
                <a:cubicBezTo>
                  <a:pt x="626936" y="-270"/>
                  <a:pt x="675313" y="-917"/>
                  <a:pt x="723689" y="906"/>
                </a:cubicBezTo>
                <a:close/>
              </a:path>
            </a:pathLst>
          </a:custGeom>
        </p:spPr>
      </p:pic>
      <p:pic>
        <p:nvPicPr>
          <p:cNvPr id="7" name="Picture 6">
            <a:extLst>
              <a:ext uri="{FF2B5EF4-FFF2-40B4-BE49-F238E27FC236}">
                <a16:creationId xmlns:a16="http://schemas.microsoft.com/office/drawing/2014/main" id="{A543BA62-D594-FF3B-A690-91E97EFCAC81}"/>
              </a:ext>
            </a:extLst>
          </p:cNvPr>
          <p:cNvPicPr>
            <a:picLocks noChangeAspect="1"/>
          </p:cNvPicPr>
          <p:nvPr/>
        </p:nvPicPr>
        <p:blipFill>
          <a:blip r:embed="rId6"/>
          <a:srcRect r="12292" b="3"/>
          <a:stretch/>
        </p:blipFill>
        <p:spPr>
          <a:xfrm>
            <a:off x="8350554" y="4171427"/>
            <a:ext cx="3434858" cy="2084130"/>
          </a:xfrm>
          <a:custGeom>
            <a:avLst/>
            <a:gdLst/>
            <a:ahLst/>
            <a:cxnLst/>
            <a:rect l="l" t="t" r="r" b="b"/>
            <a:pathLst>
              <a:path w="3434858" h="2084130">
                <a:moveTo>
                  <a:pt x="1225971" y="1141"/>
                </a:moveTo>
                <a:cubicBezTo>
                  <a:pt x="1283624" y="3345"/>
                  <a:pt x="1341187" y="8746"/>
                  <a:pt x="1398467" y="17334"/>
                </a:cubicBezTo>
                <a:cubicBezTo>
                  <a:pt x="1484331" y="31639"/>
                  <a:pt x="1570921" y="22789"/>
                  <a:pt x="1657200" y="16728"/>
                </a:cubicBezTo>
                <a:cubicBezTo>
                  <a:pt x="1761649" y="9334"/>
                  <a:pt x="1865993" y="5334"/>
                  <a:pt x="1970648" y="17456"/>
                </a:cubicBezTo>
                <a:cubicBezTo>
                  <a:pt x="2045091" y="26183"/>
                  <a:pt x="2119948" y="18061"/>
                  <a:pt x="2194600" y="13213"/>
                </a:cubicBezTo>
                <a:cubicBezTo>
                  <a:pt x="2272509" y="6910"/>
                  <a:pt x="2350711" y="6910"/>
                  <a:pt x="2428622" y="13213"/>
                </a:cubicBezTo>
                <a:cubicBezTo>
                  <a:pt x="2499846" y="19540"/>
                  <a:pt x="2571412" y="18037"/>
                  <a:pt x="2642398" y="8727"/>
                </a:cubicBezTo>
                <a:cubicBezTo>
                  <a:pt x="2725458" y="-1455"/>
                  <a:pt x="2808518" y="6424"/>
                  <a:pt x="2891579" y="13819"/>
                </a:cubicBezTo>
                <a:cubicBezTo>
                  <a:pt x="3037765" y="27031"/>
                  <a:pt x="3183847" y="21092"/>
                  <a:pt x="3329721" y="11394"/>
                </a:cubicBezTo>
                <a:lnTo>
                  <a:pt x="3422995" y="10092"/>
                </a:lnTo>
                <a:lnTo>
                  <a:pt x="3423106" y="30386"/>
                </a:lnTo>
                <a:cubicBezTo>
                  <a:pt x="3435867" y="237971"/>
                  <a:pt x="3438238" y="446198"/>
                  <a:pt x="3430208" y="654090"/>
                </a:cubicBezTo>
                <a:cubicBezTo>
                  <a:pt x="3423106" y="827990"/>
                  <a:pt x="3429304" y="1002474"/>
                  <a:pt x="3417295" y="1176228"/>
                </a:cubicBezTo>
                <a:cubicBezTo>
                  <a:pt x="3411355" y="1261425"/>
                  <a:pt x="3404770" y="1348083"/>
                  <a:pt x="3419490" y="1431526"/>
                </a:cubicBezTo>
                <a:cubicBezTo>
                  <a:pt x="3444413" y="1572253"/>
                  <a:pt x="3430724" y="1710643"/>
                  <a:pt x="3415229" y="1849910"/>
                </a:cubicBezTo>
                <a:cubicBezTo>
                  <a:pt x="3410101" y="1894678"/>
                  <a:pt x="3408864" y="1939801"/>
                  <a:pt x="3411481" y="1984635"/>
                </a:cubicBezTo>
                <a:lnTo>
                  <a:pt x="3420281" y="2045052"/>
                </a:lnTo>
                <a:lnTo>
                  <a:pt x="3334389" y="2032837"/>
                </a:lnTo>
                <a:cubicBezTo>
                  <a:pt x="3297879" y="2029644"/>
                  <a:pt x="3261227" y="2028419"/>
                  <a:pt x="3224622" y="2029160"/>
                </a:cubicBezTo>
                <a:cubicBezTo>
                  <a:pt x="3151412" y="2030641"/>
                  <a:pt x="3078391" y="2039983"/>
                  <a:pt x="3007079" y="2057157"/>
                </a:cubicBezTo>
                <a:cubicBezTo>
                  <a:pt x="2872697" y="2088306"/>
                  <a:pt x="2737925" y="2094750"/>
                  <a:pt x="2602371" y="2064436"/>
                </a:cubicBezTo>
                <a:cubicBezTo>
                  <a:pt x="2476389" y="2035818"/>
                  <a:pt x="2344507" y="2037215"/>
                  <a:pt x="2219280" y="2068494"/>
                </a:cubicBezTo>
                <a:cubicBezTo>
                  <a:pt x="2186857" y="2075416"/>
                  <a:pt x="2153821" y="2079653"/>
                  <a:pt x="2120577" y="2081145"/>
                </a:cubicBezTo>
                <a:cubicBezTo>
                  <a:pt x="1999217" y="2090573"/>
                  <a:pt x="1879549" y="2074701"/>
                  <a:pt x="1759622" y="2061453"/>
                </a:cubicBezTo>
                <a:cubicBezTo>
                  <a:pt x="1683186" y="2052622"/>
                  <a:pt x="1605969" y="2039136"/>
                  <a:pt x="1530313" y="2061453"/>
                </a:cubicBezTo>
                <a:cubicBezTo>
                  <a:pt x="1477590" y="2076742"/>
                  <a:pt x="1421623" y="2080142"/>
                  <a:pt x="1367155" y="2071358"/>
                </a:cubicBezTo>
                <a:cubicBezTo>
                  <a:pt x="1270484" y="2056548"/>
                  <a:pt x="1172107" y="2053457"/>
                  <a:pt x="1074563" y="2062169"/>
                </a:cubicBezTo>
                <a:cubicBezTo>
                  <a:pt x="1010251" y="2067921"/>
                  <a:pt x="945429" y="2067038"/>
                  <a:pt x="881325" y="2059543"/>
                </a:cubicBezTo>
                <a:cubicBezTo>
                  <a:pt x="795121" y="2049639"/>
                  <a:pt x="707357" y="2034243"/>
                  <a:pt x="620895" y="2052980"/>
                </a:cubicBezTo>
                <a:cubicBezTo>
                  <a:pt x="483518" y="2082816"/>
                  <a:pt x="346272" y="2076848"/>
                  <a:pt x="207854" y="2064914"/>
                </a:cubicBezTo>
                <a:cubicBezTo>
                  <a:pt x="156354" y="2060439"/>
                  <a:pt x="104562" y="2055725"/>
                  <a:pt x="52622" y="2054367"/>
                </a:cubicBezTo>
                <a:lnTo>
                  <a:pt x="12047" y="2054851"/>
                </a:lnTo>
                <a:lnTo>
                  <a:pt x="2957" y="1815310"/>
                </a:lnTo>
                <a:cubicBezTo>
                  <a:pt x="-270" y="1732929"/>
                  <a:pt x="-1846" y="1650548"/>
                  <a:pt x="3487" y="1568139"/>
                </a:cubicBezTo>
                <a:cubicBezTo>
                  <a:pt x="12457" y="1429500"/>
                  <a:pt x="20094" y="1290971"/>
                  <a:pt x="12700" y="1152224"/>
                </a:cubicBezTo>
                <a:cubicBezTo>
                  <a:pt x="7675" y="1076879"/>
                  <a:pt x="5703" y="1001421"/>
                  <a:pt x="6775" y="925999"/>
                </a:cubicBezTo>
                <a:lnTo>
                  <a:pt x="11863" y="832882"/>
                </a:lnTo>
                <a:lnTo>
                  <a:pt x="20970" y="766654"/>
                </a:lnTo>
                <a:lnTo>
                  <a:pt x="24654" y="677192"/>
                </a:lnTo>
                <a:lnTo>
                  <a:pt x="25185" y="676317"/>
                </a:lnTo>
                <a:lnTo>
                  <a:pt x="25185" y="665409"/>
                </a:lnTo>
                <a:lnTo>
                  <a:pt x="24741" y="664535"/>
                </a:lnTo>
                <a:lnTo>
                  <a:pt x="20970" y="572951"/>
                </a:lnTo>
                <a:lnTo>
                  <a:pt x="18150" y="552445"/>
                </a:lnTo>
                <a:lnTo>
                  <a:pt x="15972" y="515645"/>
                </a:lnTo>
                <a:cubicBezTo>
                  <a:pt x="2990" y="410624"/>
                  <a:pt x="-416" y="304831"/>
                  <a:pt x="5790" y="199319"/>
                </a:cubicBezTo>
                <a:lnTo>
                  <a:pt x="13901" y="9025"/>
                </a:lnTo>
                <a:lnTo>
                  <a:pt x="109477" y="8001"/>
                </a:lnTo>
                <a:cubicBezTo>
                  <a:pt x="187346" y="8970"/>
                  <a:pt x="265007" y="27152"/>
                  <a:pt x="343084" y="23759"/>
                </a:cubicBezTo>
                <a:cubicBezTo>
                  <a:pt x="579702" y="13819"/>
                  <a:pt x="816423" y="17092"/>
                  <a:pt x="1052937" y="4121"/>
                </a:cubicBezTo>
                <a:cubicBezTo>
                  <a:pt x="1110576" y="-73"/>
                  <a:pt x="1168318" y="-1064"/>
                  <a:pt x="1225971" y="1141"/>
                </a:cubicBezTo>
                <a:close/>
              </a:path>
            </a:pathLst>
          </a:custGeom>
        </p:spPr>
      </p:pic>
    </p:spTree>
    <p:extLst>
      <p:ext uri="{BB962C8B-B14F-4D97-AF65-F5344CB8AC3E}">
        <p14:creationId xmlns:p14="http://schemas.microsoft.com/office/powerpoint/2010/main" val="4024889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63A329E-1A2F-7EF9-EEA3-D0E193794E0A}"/>
              </a:ext>
            </a:extLst>
          </p:cNvPr>
          <p:cNvPicPr>
            <a:picLocks noChangeAspect="1"/>
          </p:cNvPicPr>
          <p:nvPr/>
        </p:nvPicPr>
        <p:blipFill>
          <a:blip r:embed="rId3"/>
          <a:srcRect r="5968" b="-2"/>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6148" name="Picture 4" descr="undefined">
            <a:extLst>
              <a:ext uri="{FF2B5EF4-FFF2-40B4-BE49-F238E27FC236}">
                <a16:creationId xmlns:a16="http://schemas.microsoft.com/office/drawing/2014/main" id="{EC910260-F4AB-6A89-EF0E-B16C94DB5B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83" r="-3" b="-3"/>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Two Chelsea Pensioners arm-in-arm, one, with a wooden leg, leaning on a crutch and holding out his hat begging for alms [?], the other exhibiting his head wound [?]. Colour lithograph.">
            <a:extLst>
              <a:ext uri="{FF2B5EF4-FFF2-40B4-BE49-F238E27FC236}">
                <a16:creationId xmlns:a16="http://schemas.microsoft.com/office/drawing/2014/main" id="{7DA5C26F-A7FD-A47A-7008-F9BB9C1DA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8777" r="-1" b="29600"/>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6155" name="Freeform: Shape 6154">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157" name="Freeform: Shape 6156">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66330F-7477-2800-86A5-AB7AA59EEFD1}"/>
              </a:ext>
            </a:extLst>
          </p:cNvPr>
          <p:cNvSpPr>
            <a:spLocks noGrp="1"/>
          </p:cNvSpPr>
          <p:nvPr>
            <p:ph type="title"/>
          </p:nvPr>
        </p:nvSpPr>
        <p:spPr>
          <a:xfrm>
            <a:off x="448056" y="685800"/>
            <a:ext cx="2807208" cy="1325563"/>
          </a:xfrm>
        </p:spPr>
        <p:txBody>
          <a:bodyPr>
            <a:normAutofit/>
          </a:bodyPr>
          <a:lstStyle/>
          <a:p>
            <a:r>
              <a:rPr lang="en-GB" sz="2800"/>
              <a:t>Page 15</a:t>
            </a:r>
          </a:p>
        </p:txBody>
      </p:sp>
      <p:sp>
        <p:nvSpPr>
          <p:cNvPr id="6159" name="Rectangle 615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61" name="Rectangle 616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9DEAE8F-A9A9-F7A7-656D-E1E3967E3879}"/>
              </a:ext>
            </a:extLst>
          </p:cNvPr>
          <p:cNvSpPr>
            <a:spLocks noGrp="1"/>
          </p:cNvSpPr>
          <p:nvPr>
            <p:ph idx="1"/>
          </p:nvPr>
        </p:nvSpPr>
        <p:spPr>
          <a:xfrm>
            <a:off x="448056" y="2258568"/>
            <a:ext cx="2807208" cy="3922776"/>
          </a:xfrm>
        </p:spPr>
        <p:txBody>
          <a:bodyPr>
            <a:normAutofit/>
          </a:bodyPr>
          <a:lstStyle/>
          <a:p>
            <a:r>
              <a:rPr lang="en-GB" sz="1300" dirty="0"/>
              <a:t>Anon., “Two Chelsea Pensioners arm-in-arm, one, with a wooden leg…”, colour lithograph (date unknown)</a:t>
            </a:r>
          </a:p>
          <a:p>
            <a:r>
              <a:rPr lang="en-GB" sz="1300" dirty="0">
                <a:hlinkClick r:id="rId6"/>
              </a:rPr>
              <a:t>https://wellcomecollection.org/works/cqkmk84x/images?id=j9452ebv</a:t>
            </a:r>
            <a:r>
              <a:rPr lang="en-GB" sz="1300" dirty="0"/>
              <a:t> </a:t>
            </a:r>
          </a:p>
          <a:p>
            <a:r>
              <a:rPr lang="en-GB" sz="1300" dirty="0"/>
              <a:t>Detail from David Wilkie, </a:t>
            </a:r>
            <a:r>
              <a:rPr lang="en-GB" sz="1300" i="1" dirty="0"/>
              <a:t>The Chelsea Pensioners reading the Waterloo Dispatch</a:t>
            </a:r>
            <a:r>
              <a:rPr lang="en-GB" sz="1300" dirty="0"/>
              <a:t> (1822) – commissioned by Duke of Wellington in 1816.</a:t>
            </a:r>
          </a:p>
          <a:p>
            <a:r>
              <a:rPr lang="en-GB" sz="1300" dirty="0">
                <a:hlinkClick r:id="rId7"/>
              </a:rPr>
              <a:t>https://en.wikipedia.org/wiki/Chelsea_Pensioners_reading_the_Waterloo_Dispatch#/media/File:David_Wilkie_Chelsea_Pensioners_Reading_the_Waterloo_Dispatch.jpg</a:t>
            </a:r>
            <a:r>
              <a:rPr lang="en-GB" sz="1300" dirty="0"/>
              <a:t> </a:t>
            </a:r>
          </a:p>
          <a:p>
            <a:endParaRPr lang="en-GB" sz="1300" dirty="0"/>
          </a:p>
        </p:txBody>
      </p:sp>
    </p:spTree>
    <p:extLst>
      <p:ext uri="{BB962C8B-B14F-4D97-AF65-F5344CB8AC3E}">
        <p14:creationId xmlns:p14="http://schemas.microsoft.com/office/powerpoint/2010/main" val="2774702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9" name="Rectangle 178">
            <a:extLst>
              <a:ext uri="{FF2B5EF4-FFF2-40B4-BE49-F238E27FC236}">
                <a16:creationId xmlns:a16="http://schemas.microsoft.com/office/drawing/2014/main" id="{33E5684F-9524-414B-ADBE-BAE7E0D73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C59613-625F-4DD0-1C36-B3F2F1650E4F}"/>
              </a:ext>
            </a:extLst>
          </p:cNvPr>
          <p:cNvSpPr>
            <a:spLocks noGrp="1"/>
          </p:cNvSpPr>
          <p:nvPr>
            <p:ph type="title"/>
          </p:nvPr>
        </p:nvSpPr>
        <p:spPr>
          <a:xfrm>
            <a:off x="838200" y="557190"/>
            <a:ext cx="3999971" cy="1686349"/>
          </a:xfrm>
        </p:spPr>
        <p:txBody>
          <a:bodyPr>
            <a:normAutofit/>
          </a:bodyPr>
          <a:lstStyle/>
          <a:p>
            <a:r>
              <a:rPr lang="en-GB" sz="4000" dirty="0"/>
              <a:t>Page 1</a:t>
            </a:r>
          </a:p>
        </p:txBody>
      </p:sp>
      <p:sp>
        <p:nvSpPr>
          <p:cNvPr id="77" name="Content Placeholder 2">
            <a:extLst>
              <a:ext uri="{FF2B5EF4-FFF2-40B4-BE49-F238E27FC236}">
                <a16:creationId xmlns:a16="http://schemas.microsoft.com/office/drawing/2014/main" id="{BA14C351-209A-F060-9292-E37C131FAD34}"/>
              </a:ext>
            </a:extLst>
          </p:cNvPr>
          <p:cNvSpPr>
            <a:spLocks noGrp="1"/>
          </p:cNvSpPr>
          <p:nvPr>
            <p:ph idx="1"/>
          </p:nvPr>
        </p:nvSpPr>
        <p:spPr>
          <a:xfrm>
            <a:off x="838200" y="1930400"/>
            <a:ext cx="3999971" cy="4191904"/>
          </a:xfrm>
        </p:spPr>
        <p:txBody>
          <a:bodyPr>
            <a:normAutofit fontScale="92500" lnSpcReduction="10000"/>
          </a:bodyPr>
          <a:lstStyle/>
          <a:p>
            <a:pPr marL="0" indent="0">
              <a:buNone/>
            </a:pPr>
            <a:r>
              <a:rPr lang="en-GB" sz="1200" b="0" i="0" dirty="0">
                <a:effectLst/>
                <a:latin typeface="Arial" panose="020B0604020202020204" pitchFamily="34" charset="0"/>
              </a:rPr>
              <a:t>Billy Waters Figurine, Staffordshire, </a:t>
            </a:r>
            <a:r>
              <a:rPr lang="en-GB" sz="1200" b="0" i="1" dirty="0">
                <a:effectLst/>
                <a:latin typeface="Arial" panose="020B0604020202020204" pitchFamily="34" charset="0"/>
              </a:rPr>
              <a:t>National Portrait Gallery</a:t>
            </a:r>
            <a:r>
              <a:rPr lang="en-GB" sz="1200" b="0" dirty="0">
                <a:effectLst/>
                <a:latin typeface="Arial" panose="020B0604020202020204" pitchFamily="34" charset="0"/>
              </a:rPr>
              <a:t> (c.1840) – bottom left</a:t>
            </a:r>
          </a:p>
          <a:p>
            <a:pPr lvl="1"/>
            <a:r>
              <a:rPr lang="en-GB" sz="1200" b="0" i="0" dirty="0">
                <a:effectLst/>
                <a:latin typeface="Arial" panose="020B0604020202020204" pitchFamily="34" charset="0"/>
                <a:hlinkClick r:id="rId2"/>
              </a:rPr>
              <a:t>https://ageofrevolution.org/200-object/billy-waters-figurine/</a:t>
            </a:r>
            <a:endParaRPr lang="en-GB" sz="1200" b="0" i="0" dirty="0">
              <a:effectLst/>
              <a:latin typeface="Arial" panose="020B0604020202020204" pitchFamily="34" charset="0"/>
            </a:endParaRPr>
          </a:p>
          <a:p>
            <a:pPr marL="0" indent="0">
              <a:buNone/>
            </a:pPr>
            <a:r>
              <a:rPr lang="en-GB" sz="1200" dirty="0">
                <a:latin typeface="Arial" panose="020B0604020202020204" pitchFamily="34" charset="0"/>
              </a:rPr>
              <a:t>Billy Waters Figurine, Staffordshire, </a:t>
            </a:r>
            <a:r>
              <a:rPr lang="en-GB" sz="1200" i="1" dirty="0">
                <a:latin typeface="Arial" panose="020B0604020202020204" pitchFamily="34" charset="0"/>
              </a:rPr>
              <a:t>John Howard Antique English Pottery</a:t>
            </a:r>
            <a:r>
              <a:rPr lang="en-GB" sz="1200" dirty="0">
                <a:latin typeface="Arial" panose="020B0604020202020204" pitchFamily="34" charset="0"/>
              </a:rPr>
              <a:t> (c.1820) – top left</a:t>
            </a:r>
          </a:p>
          <a:p>
            <a:pPr lvl="1"/>
            <a:r>
              <a:rPr lang="en-GB" sz="1200" b="0" i="0" dirty="0">
                <a:effectLst/>
                <a:latin typeface="Arial" panose="020B0604020202020204" pitchFamily="34" charset="0"/>
                <a:hlinkClick r:id="rId3"/>
              </a:rPr>
              <a:t>https://www.antiquepottery.co.uk/product/antique-staffordshire-pottery-pair-of-figures-douglas-and-billy-waters/</a:t>
            </a:r>
            <a:r>
              <a:rPr lang="en-GB" sz="1200" b="0" i="0" dirty="0">
                <a:effectLst/>
                <a:latin typeface="Arial" panose="020B0604020202020204" pitchFamily="34" charset="0"/>
              </a:rPr>
              <a:t> </a:t>
            </a:r>
          </a:p>
          <a:p>
            <a:pPr marL="0" indent="0">
              <a:buNone/>
            </a:pPr>
            <a:r>
              <a:rPr lang="en-GB" sz="1200" dirty="0">
                <a:latin typeface="Arial" panose="020B0604020202020204" pitchFamily="34" charset="0"/>
              </a:rPr>
              <a:t>Billy Waters Figurine, Derby, </a:t>
            </a:r>
            <a:r>
              <a:rPr lang="en-GB" sz="1200" i="1" dirty="0">
                <a:latin typeface="Arial" panose="020B0604020202020204" pitchFamily="34" charset="0"/>
              </a:rPr>
              <a:t>Fitzwilliam Museum</a:t>
            </a:r>
            <a:r>
              <a:rPr lang="en-GB" sz="1200" dirty="0">
                <a:latin typeface="Arial" panose="020B0604020202020204" pitchFamily="34" charset="0"/>
              </a:rPr>
              <a:t> (c.1862) – bottom middle</a:t>
            </a:r>
          </a:p>
          <a:p>
            <a:pPr lvl="1"/>
            <a:r>
              <a:rPr lang="en-GB" sz="1200" dirty="0">
                <a:latin typeface="Arial" panose="020B0604020202020204" pitchFamily="34" charset="0"/>
                <a:hlinkClick r:id="rId4"/>
              </a:rPr>
              <a:t>https://data.fitzmuseum.cam.ac.uk/id/object/71119</a:t>
            </a:r>
            <a:r>
              <a:rPr lang="en-GB" sz="1200" dirty="0">
                <a:latin typeface="Arial" panose="020B0604020202020204" pitchFamily="34" charset="0"/>
              </a:rPr>
              <a:t> </a:t>
            </a:r>
          </a:p>
          <a:p>
            <a:pPr marL="0" indent="0">
              <a:buNone/>
            </a:pPr>
            <a:r>
              <a:rPr lang="en-GB" sz="1200" dirty="0">
                <a:latin typeface="Arial" panose="020B0604020202020204" pitchFamily="34" charset="0"/>
              </a:rPr>
              <a:t>Billy Waters Figurine, Staffordshire, </a:t>
            </a:r>
            <a:r>
              <a:rPr lang="en-GB" sz="1200" i="1" dirty="0">
                <a:latin typeface="Arial" panose="020B0604020202020204" pitchFamily="34" charset="0"/>
              </a:rPr>
              <a:t>Victoria &amp; Albert Museum</a:t>
            </a:r>
            <a:r>
              <a:rPr lang="en-GB" sz="1200" dirty="0">
                <a:latin typeface="Arial" panose="020B0604020202020204" pitchFamily="34" charset="0"/>
              </a:rPr>
              <a:t> (c.1820-30) – bottom right</a:t>
            </a:r>
          </a:p>
          <a:p>
            <a:pPr lvl="1"/>
            <a:r>
              <a:rPr lang="en-GB" sz="1200" b="0" i="0" dirty="0">
                <a:effectLst/>
                <a:latin typeface="Arial" panose="020B0604020202020204" pitchFamily="34" charset="0"/>
                <a:hlinkClick r:id="rId5"/>
              </a:rPr>
              <a:t>https://collections.vam.ac.uk/item/O70193/billy-waters-figure-unknown/</a:t>
            </a:r>
            <a:endParaRPr lang="en-GB" sz="1200" b="0" i="0" dirty="0">
              <a:effectLst/>
              <a:latin typeface="Arial" panose="020B0604020202020204" pitchFamily="34" charset="0"/>
            </a:endParaRPr>
          </a:p>
          <a:p>
            <a:pPr marL="0" indent="0">
              <a:buNone/>
            </a:pPr>
            <a:r>
              <a:rPr lang="en-GB" sz="1200" dirty="0">
                <a:latin typeface="Arial" panose="020B0604020202020204" pitchFamily="34" charset="0"/>
              </a:rPr>
              <a:t>Billy Waters Figurine, Derby (c.1820), sold for £140 in August 2022, </a:t>
            </a:r>
            <a:r>
              <a:rPr lang="en-GB" sz="1200" dirty="0" err="1">
                <a:latin typeface="Arial" panose="020B0604020202020204" pitchFamily="34" charset="0"/>
              </a:rPr>
              <a:t>Reeman</a:t>
            </a:r>
            <a:r>
              <a:rPr lang="en-GB" sz="1200" dirty="0">
                <a:latin typeface="Arial" panose="020B0604020202020204" pitchFamily="34" charset="0"/>
              </a:rPr>
              <a:t> </a:t>
            </a:r>
            <a:r>
              <a:rPr lang="en-GB" sz="1200" dirty="0" err="1">
                <a:latin typeface="Arial" panose="020B0604020202020204" pitchFamily="34" charset="0"/>
              </a:rPr>
              <a:t>Dansie</a:t>
            </a:r>
            <a:r>
              <a:rPr lang="en-GB" sz="1200" dirty="0">
                <a:latin typeface="Arial" panose="020B0604020202020204" pitchFamily="34" charset="0"/>
              </a:rPr>
              <a:t> Auctioneers – top middle</a:t>
            </a:r>
          </a:p>
          <a:p>
            <a:pPr lvl="1"/>
            <a:r>
              <a:rPr lang="en-GB" sz="1200" b="0" i="0" dirty="0">
                <a:effectLst/>
                <a:latin typeface="Arial" panose="020B0604020202020204" pitchFamily="34" charset="0"/>
                <a:hlinkClick r:id="rId6"/>
              </a:rPr>
              <a:t>https://www.reemandansie.com/auction/lot/185-a-derby-figure-of--billy-waters-circa-1820-and-a-derby-king-street-works-figure-of-african-sall-circa-1880/?lot=126579&amp;sd=1</a:t>
            </a:r>
            <a:r>
              <a:rPr lang="en-GB" sz="1200" b="0" i="0" dirty="0">
                <a:effectLst/>
                <a:latin typeface="Arial" panose="020B0604020202020204" pitchFamily="34" charset="0"/>
              </a:rPr>
              <a:t> </a:t>
            </a:r>
          </a:p>
        </p:txBody>
      </p:sp>
      <p:pic>
        <p:nvPicPr>
          <p:cNvPr id="10" name="Picture 9" descr="A statue of a person in a garment&#10;&#10;Description automatically generated">
            <a:extLst>
              <a:ext uri="{FF2B5EF4-FFF2-40B4-BE49-F238E27FC236}">
                <a16:creationId xmlns:a16="http://schemas.microsoft.com/office/drawing/2014/main" id="{17AF7EB8-9ECA-8ECB-ACF5-4875C1C2E3E3}"/>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5431939" y="178502"/>
            <a:ext cx="1627952" cy="2615184"/>
          </a:xfrm>
          <a:prstGeom prst="rect">
            <a:avLst/>
          </a:prstGeom>
        </p:spPr>
      </p:pic>
      <p:pic>
        <p:nvPicPr>
          <p:cNvPr id="14" name="Picture 13" descr="A statue of a black clown playing a violin&#10;&#10;Description automatically generated">
            <a:extLst>
              <a:ext uri="{FF2B5EF4-FFF2-40B4-BE49-F238E27FC236}">
                <a16:creationId xmlns:a16="http://schemas.microsoft.com/office/drawing/2014/main" id="{022BAAD4-3CF7-C348-886D-120F780253E2}"/>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7710369" y="178502"/>
            <a:ext cx="1745635" cy="2615184"/>
          </a:xfrm>
          <a:prstGeom prst="rect">
            <a:avLst/>
          </a:prstGeom>
        </p:spPr>
      </p:pic>
      <p:pic>
        <p:nvPicPr>
          <p:cNvPr id="6" name="Picture 5" descr="A cartoon of a pirate holding a musical instrument&#10;&#10;Description automatically generated">
            <a:extLst>
              <a:ext uri="{FF2B5EF4-FFF2-40B4-BE49-F238E27FC236}">
                <a16:creationId xmlns:a16="http://schemas.microsoft.com/office/drawing/2014/main" id="{BEC8C3FC-CAC6-0959-DEFA-4BE5918C36B4}"/>
              </a:ext>
            </a:extLst>
          </p:cNvPr>
          <p:cNvPicPr>
            <a:picLocks noChangeAspect="1"/>
          </p:cNvPicPr>
          <p:nvPr/>
        </p:nvPicPr>
        <p:blipFill>
          <a:blip r:embed="rId9"/>
          <a:stretch/>
        </p:blipFill>
        <p:spPr>
          <a:xfrm>
            <a:off x="9988626" y="178502"/>
            <a:ext cx="1865498" cy="2615184"/>
          </a:xfrm>
          <a:prstGeom prst="rect">
            <a:avLst/>
          </a:prstGeom>
        </p:spPr>
      </p:pic>
      <p:pic>
        <p:nvPicPr>
          <p:cNvPr id="8" name="Picture 7" descr="A statue of a person playing a violin&#10;&#10;Description automatically generated">
            <a:extLst>
              <a:ext uri="{FF2B5EF4-FFF2-40B4-BE49-F238E27FC236}">
                <a16:creationId xmlns:a16="http://schemas.microsoft.com/office/drawing/2014/main" id="{390D2541-E4FA-33C8-0628-49C955D45779}"/>
              </a:ext>
            </a:extLst>
          </p:cNvPr>
          <p:cNvPicPr>
            <a:picLocks noChangeAspect="1"/>
          </p:cNvPicPr>
          <p:nvPr/>
        </p:nvPicPr>
        <p:blipFill>
          <a:blip r:embed="rId10"/>
          <a:stretch/>
        </p:blipFill>
        <p:spPr>
          <a:xfrm>
            <a:off x="5259858" y="2951462"/>
            <a:ext cx="1987539" cy="2615184"/>
          </a:xfrm>
          <a:prstGeom prst="rect">
            <a:avLst/>
          </a:prstGeom>
        </p:spPr>
      </p:pic>
      <p:pic>
        <p:nvPicPr>
          <p:cNvPr id="18" name="Picture 17" descr="A statue of a black person playing a violin&#10;&#10;Description automatically generated">
            <a:extLst>
              <a:ext uri="{FF2B5EF4-FFF2-40B4-BE49-F238E27FC236}">
                <a16:creationId xmlns:a16="http://schemas.microsoft.com/office/drawing/2014/main" id="{145773FD-4A29-73D7-1A20-80E532E53C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4054" y="2951462"/>
            <a:ext cx="2013691" cy="2615184"/>
          </a:xfrm>
          <a:prstGeom prst="rect">
            <a:avLst/>
          </a:prstGeom>
        </p:spPr>
      </p:pic>
      <p:pic>
        <p:nvPicPr>
          <p:cNvPr id="12" name="Picture 11" descr="A statue of a person holding an object&#10;&#10;Description automatically generated">
            <a:extLst>
              <a:ext uri="{FF2B5EF4-FFF2-40B4-BE49-F238E27FC236}">
                <a16:creationId xmlns:a16="http://schemas.microsoft.com/office/drawing/2014/main" id="{58ACC8E5-826E-EC32-A427-466B35B73D5A}"/>
              </a:ext>
            </a:extLst>
          </p:cNvPr>
          <p:cNvPicPr>
            <a:picLocks noChangeAspect="1"/>
          </p:cNvPicPr>
          <p:nvPr/>
        </p:nvPicPr>
        <p:blipFill>
          <a:blip r:embed="rId12">
            <a:extLst>
              <a:ext uri="{28A0092B-C50C-407E-A947-70E740481C1C}">
                <a14:useLocalDpi xmlns:a14="http://schemas.microsoft.com/office/drawing/2010/main" val="0"/>
              </a:ext>
            </a:extLst>
          </a:blip>
          <a:stretch/>
        </p:blipFill>
        <p:spPr>
          <a:xfrm>
            <a:off x="9876476" y="2951462"/>
            <a:ext cx="2105223" cy="2615184"/>
          </a:xfrm>
          <a:prstGeom prst="rect">
            <a:avLst/>
          </a:prstGeom>
        </p:spPr>
      </p:pic>
    </p:spTree>
    <p:extLst>
      <p:ext uri="{BB962C8B-B14F-4D97-AF65-F5344CB8AC3E}">
        <p14:creationId xmlns:p14="http://schemas.microsoft.com/office/powerpoint/2010/main" val="1474546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A1270A-E0C0-3FEE-112C-FB2DD756F63B}"/>
              </a:ext>
            </a:extLst>
          </p:cNvPr>
          <p:cNvSpPr>
            <a:spLocks noGrp="1"/>
          </p:cNvSpPr>
          <p:nvPr>
            <p:ph type="title"/>
          </p:nvPr>
        </p:nvSpPr>
        <p:spPr>
          <a:xfrm>
            <a:off x="612648" y="365125"/>
            <a:ext cx="5295015" cy="2063808"/>
          </a:xfrm>
        </p:spPr>
        <p:txBody>
          <a:bodyPr anchor="b">
            <a:normAutofit/>
          </a:bodyPr>
          <a:lstStyle/>
          <a:p>
            <a:r>
              <a:rPr lang="en-GB" sz="5400"/>
              <a:t>Page 1</a:t>
            </a:r>
          </a:p>
        </p:txBody>
      </p:sp>
      <p:sp>
        <p:nvSpPr>
          <p:cNvPr id="18"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28C930-0563-F2C9-4F73-292D5D4FEC1F}"/>
              </a:ext>
            </a:extLst>
          </p:cNvPr>
          <p:cNvSpPr>
            <a:spLocks noGrp="1"/>
          </p:cNvSpPr>
          <p:nvPr>
            <p:ph idx="1"/>
          </p:nvPr>
        </p:nvSpPr>
        <p:spPr>
          <a:xfrm>
            <a:off x="612648" y="2908005"/>
            <a:ext cx="5295015" cy="3268957"/>
          </a:xfrm>
        </p:spPr>
        <p:txBody>
          <a:bodyPr>
            <a:normAutofit/>
          </a:bodyPr>
          <a:lstStyle/>
          <a:p>
            <a:r>
              <a:rPr lang="en-GB" sz="2200"/>
              <a:t>Parish burial register, St. Giles in the Fields (Middlesex, London), 21 March 1823</a:t>
            </a:r>
          </a:p>
          <a:p>
            <a:pPr lvl="1"/>
            <a:r>
              <a:rPr lang="en-GB" sz="2200"/>
              <a:t>London Metropolitan Archives, </a:t>
            </a:r>
            <a:r>
              <a:rPr lang="en-GB" sz="2200" i="1"/>
              <a:t>London, England, Church of England Deaths and Burials, </a:t>
            </a:r>
            <a:r>
              <a:rPr lang="en-GB" sz="2200"/>
              <a:t>p.695 no.5559</a:t>
            </a:r>
            <a:r>
              <a:rPr lang="en-GB" sz="2200" i="1"/>
              <a:t> </a:t>
            </a:r>
            <a:r>
              <a:rPr lang="en-GB" sz="2200"/>
              <a:t>from “Bishop’s Transcripts” (copies of the original registers) now in online database (1813-2003) hosted by </a:t>
            </a:r>
            <a:r>
              <a:rPr lang="en-GB" sz="2200">
                <a:hlinkClick r:id="rId3"/>
              </a:rPr>
              <a:t>www.ancestry.com</a:t>
            </a:r>
            <a:r>
              <a:rPr lang="en-GB" sz="2200"/>
              <a:t>. </a:t>
            </a:r>
          </a:p>
        </p:txBody>
      </p:sp>
      <p:pic>
        <p:nvPicPr>
          <p:cNvPr id="11" name="Picture 10">
            <a:extLst>
              <a:ext uri="{FF2B5EF4-FFF2-40B4-BE49-F238E27FC236}">
                <a16:creationId xmlns:a16="http://schemas.microsoft.com/office/drawing/2014/main" id="{E57AE7E7-69B1-A439-DBF2-228CDBF73A73}"/>
              </a:ext>
            </a:extLst>
          </p:cNvPr>
          <p:cNvPicPr>
            <a:picLocks noChangeAspect="1"/>
          </p:cNvPicPr>
          <p:nvPr/>
        </p:nvPicPr>
        <p:blipFill>
          <a:blip r:embed="rId4"/>
          <a:stretch>
            <a:fillRect/>
          </a:stretch>
        </p:blipFill>
        <p:spPr>
          <a:xfrm>
            <a:off x="6724685" y="362384"/>
            <a:ext cx="1947029" cy="2884488"/>
          </a:xfrm>
          <a:prstGeom prst="rect">
            <a:avLst/>
          </a:prstGeom>
        </p:spPr>
      </p:pic>
      <p:pic>
        <p:nvPicPr>
          <p:cNvPr id="7" name="Picture 6">
            <a:extLst>
              <a:ext uri="{FF2B5EF4-FFF2-40B4-BE49-F238E27FC236}">
                <a16:creationId xmlns:a16="http://schemas.microsoft.com/office/drawing/2014/main" id="{164A168E-9F4C-B1E8-F179-A64068C67023}"/>
              </a:ext>
            </a:extLst>
          </p:cNvPr>
          <p:cNvPicPr>
            <a:picLocks noChangeAspect="1"/>
          </p:cNvPicPr>
          <p:nvPr/>
        </p:nvPicPr>
        <p:blipFill>
          <a:blip r:embed="rId5"/>
          <a:stretch>
            <a:fillRect/>
          </a:stretch>
        </p:blipFill>
        <p:spPr>
          <a:xfrm>
            <a:off x="9512954" y="362383"/>
            <a:ext cx="2026353" cy="2884489"/>
          </a:xfrm>
          <a:prstGeom prst="rect">
            <a:avLst/>
          </a:prstGeom>
        </p:spPr>
      </p:pic>
      <p:pic>
        <p:nvPicPr>
          <p:cNvPr id="9" name="Picture 8">
            <a:extLst>
              <a:ext uri="{FF2B5EF4-FFF2-40B4-BE49-F238E27FC236}">
                <a16:creationId xmlns:a16="http://schemas.microsoft.com/office/drawing/2014/main" id="{0B5BA090-4ADA-197F-A66A-F52C68E8A08A}"/>
              </a:ext>
            </a:extLst>
          </p:cNvPr>
          <p:cNvPicPr>
            <a:picLocks noChangeAspect="1"/>
          </p:cNvPicPr>
          <p:nvPr/>
        </p:nvPicPr>
        <p:blipFill>
          <a:blip r:embed="rId6"/>
          <a:stretch>
            <a:fillRect/>
          </a:stretch>
        </p:blipFill>
        <p:spPr>
          <a:xfrm>
            <a:off x="6396397" y="3857881"/>
            <a:ext cx="5431536" cy="1887458"/>
          </a:xfrm>
          <a:prstGeom prst="rect">
            <a:avLst/>
          </a:prstGeom>
        </p:spPr>
      </p:pic>
    </p:spTree>
    <p:extLst>
      <p:ext uri="{BB962C8B-B14F-4D97-AF65-F5344CB8AC3E}">
        <p14:creationId xmlns:p14="http://schemas.microsoft.com/office/powerpoint/2010/main" val="3855528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23FE733-F95B-4DF6-AFC5-BEEB3577C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6852464"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AA4720-B546-4C82-E3BB-A85E4E281021}"/>
              </a:ext>
            </a:extLst>
          </p:cNvPr>
          <p:cNvSpPr>
            <a:spLocks noGrp="1"/>
          </p:cNvSpPr>
          <p:nvPr>
            <p:ph type="title"/>
          </p:nvPr>
        </p:nvSpPr>
        <p:spPr>
          <a:xfrm>
            <a:off x="838196" y="978408"/>
            <a:ext cx="6007608" cy="1106424"/>
          </a:xfrm>
        </p:spPr>
        <p:txBody>
          <a:bodyPr>
            <a:normAutofit/>
          </a:bodyPr>
          <a:lstStyle/>
          <a:p>
            <a:r>
              <a:rPr lang="en-GB" sz="2800"/>
              <a:t>Page 2</a:t>
            </a:r>
          </a:p>
        </p:txBody>
      </p:sp>
      <p:sp>
        <p:nvSpPr>
          <p:cNvPr id="21" name="Rectangle 20">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4" y="2121408"/>
            <a:ext cx="582472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A787B7-3208-324F-9764-2C523F51974C}"/>
              </a:ext>
            </a:extLst>
          </p:cNvPr>
          <p:cNvSpPr>
            <a:spLocks noGrp="1"/>
          </p:cNvSpPr>
          <p:nvPr>
            <p:ph idx="1"/>
          </p:nvPr>
        </p:nvSpPr>
        <p:spPr>
          <a:xfrm>
            <a:off x="841244" y="2359152"/>
            <a:ext cx="6007608" cy="3429000"/>
          </a:xfrm>
        </p:spPr>
        <p:txBody>
          <a:bodyPr>
            <a:normAutofit/>
          </a:bodyPr>
          <a:lstStyle/>
          <a:p>
            <a:r>
              <a:rPr lang="en-GB" sz="1700"/>
              <a:t>“Account of a Conference between Washington and Sir Guy Carleton, 6 May 1783,” New York, from </a:t>
            </a:r>
            <a:r>
              <a:rPr lang="en-GB" sz="1700" i="1"/>
              <a:t>The Papers of George Washington</a:t>
            </a:r>
            <a:endParaRPr lang="en-GB" sz="1700"/>
          </a:p>
          <a:p>
            <a:r>
              <a:rPr lang="en-GB" sz="1700">
                <a:hlinkClick r:id="rId2"/>
              </a:rPr>
              <a:t>https://founders.archives.gov/documents/Washington/99-01-02-11217</a:t>
            </a:r>
            <a:r>
              <a:rPr lang="en-GB" sz="1700"/>
              <a:t> </a:t>
            </a:r>
          </a:p>
          <a:p>
            <a:r>
              <a:rPr lang="en-GB" sz="1700"/>
              <a:t>George Washington “had requested the Interview…[for] obtaining the delivery of all Negroes and other Property of the Inhabitants of these States in the Possession of the [British] Forces.”</a:t>
            </a:r>
          </a:p>
          <a:p>
            <a:r>
              <a:rPr lang="en-GB" sz="1700"/>
              <a:t>Image: “Washington’s entry into New York” [created c.1857], </a:t>
            </a:r>
            <a:r>
              <a:rPr lang="en-GB" sz="1700" i="1"/>
              <a:t>Library of Congress</a:t>
            </a:r>
            <a:r>
              <a:rPr lang="en-GB" sz="1700"/>
              <a:t>, </a:t>
            </a:r>
            <a:r>
              <a:rPr lang="en-GB" sz="1700">
                <a:hlinkClick r:id="rId3"/>
              </a:rPr>
              <a:t>https://www.loc.gov/resource/pga.05068/?st=image</a:t>
            </a:r>
            <a:endParaRPr lang="en-GB" sz="1700"/>
          </a:p>
        </p:txBody>
      </p:sp>
      <p:pic>
        <p:nvPicPr>
          <p:cNvPr id="7" name="Picture 6" descr="A person on a horse with people around him&#10;&#10;Description automatically generated">
            <a:extLst>
              <a:ext uri="{FF2B5EF4-FFF2-40B4-BE49-F238E27FC236}">
                <a16:creationId xmlns:a16="http://schemas.microsoft.com/office/drawing/2014/main" id="{079E9D90-0BF5-7506-C99D-1CEA624ACC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61" y="633619"/>
            <a:ext cx="3346069" cy="2651760"/>
          </a:xfrm>
          <a:prstGeom prst="rect">
            <a:avLst/>
          </a:prstGeom>
        </p:spPr>
      </p:pic>
      <p:pic>
        <p:nvPicPr>
          <p:cNvPr id="5" name="Picture 4">
            <a:extLst>
              <a:ext uri="{FF2B5EF4-FFF2-40B4-BE49-F238E27FC236}">
                <a16:creationId xmlns:a16="http://schemas.microsoft.com/office/drawing/2014/main" id="{257A16ED-2342-05C2-0634-1E28B1372AF7}"/>
              </a:ext>
            </a:extLst>
          </p:cNvPr>
          <p:cNvPicPr>
            <a:picLocks noChangeAspect="1"/>
          </p:cNvPicPr>
          <p:nvPr/>
        </p:nvPicPr>
        <p:blipFill>
          <a:blip r:embed="rId5"/>
          <a:srcRect r="3" b="235"/>
          <a:stretch/>
        </p:blipFill>
        <p:spPr>
          <a:xfrm>
            <a:off x="8520451" y="3472468"/>
            <a:ext cx="2551134" cy="2651760"/>
          </a:xfrm>
          <a:prstGeom prst="rect">
            <a:avLst/>
          </a:prstGeom>
        </p:spPr>
      </p:pic>
      <p:pic>
        <p:nvPicPr>
          <p:cNvPr id="4" name="Picture 3">
            <a:extLst>
              <a:ext uri="{FF2B5EF4-FFF2-40B4-BE49-F238E27FC236}">
                <a16:creationId xmlns:a16="http://schemas.microsoft.com/office/drawing/2014/main" id="{3FBBF34C-8D42-994D-D87D-7299B5BD07A5}"/>
              </a:ext>
            </a:extLst>
          </p:cNvPr>
          <p:cNvPicPr>
            <a:picLocks noChangeAspect="1"/>
          </p:cNvPicPr>
          <p:nvPr/>
        </p:nvPicPr>
        <p:blipFill>
          <a:blip r:embed="rId6"/>
          <a:stretch>
            <a:fillRect/>
          </a:stretch>
        </p:blipFill>
        <p:spPr>
          <a:xfrm>
            <a:off x="7400036" y="3472468"/>
            <a:ext cx="930058" cy="892096"/>
          </a:xfrm>
          <a:prstGeom prst="rect">
            <a:avLst/>
          </a:prstGeom>
        </p:spPr>
      </p:pic>
    </p:spTree>
    <p:extLst>
      <p:ext uri="{BB962C8B-B14F-4D97-AF65-F5344CB8AC3E}">
        <p14:creationId xmlns:p14="http://schemas.microsoft.com/office/powerpoint/2010/main" val="875669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AA4720-B546-4C82-E3BB-A85E4E281021}"/>
              </a:ext>
            </a:extLst>
          </p:cNvPr>
          <p:cNvSpPr>
            <a:spLocks noGrp="1"/>
          </p:cNvSpPr>
          <p:nvPr>
            <p:ph type="title"/>
          </p:nvPr>
        </p:nvSpPr>
        <p:spPr>
          <a:xfrm>
            <a:off x="640080" y="329184"/>
            <a:ext cx="6894576" cy="1783080"/>
          </a:xfrm>
        </p:spPr>
        <p:txBody>
          <a:bodyPr anchor="b">
            <a:normAutofit/>
          </a:bodyPr>
          <a:lstStyle/>
          <a:p>
            <a:r>
              <a:rPr lang="en-GB" sz="5400" dirty="0"/>
              <a:t>Page 2</a:t>
            </a:r>
          </a:p>
        </p:txBody>
      </p:sp>
      <p:sp>
        <p:nvSpPr>
          <p:cNvPr id="103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A787B7-3208-324F-9764-2C523F51974C}"/>
              </a:ext>
            </a:extLst>
          </p:cNvPr>
          <p:cNvSpPr>
            <a:spLocks noGrp="1"/>
          </p:cNvSpPr>
          <p:nvPr>
            <p:ph idx="1"/>
          </p:nvPr>
        </p:nvSpPr>
        <p:spPr>
          <a:xfrm>
            <a:off x="640080" y="2706624"/>
            <a:ext cx="6894576" cy="3483864"/>
          </a:xfrm>
        </p:spPr>
        <p:txBody>
          <a:bodyPr>
            <a:normAutofit/>
          </a:bodyPr>
          <a:lstStyle/>
          <a:p>
            <a:r>
              <a:rPr lang="en-GB" sz="1900" dirty="0"/>
              <a:t>“Memoirs of the Life of Boston King, a Black Preacher,” </a:t>
            </a:r>
            <a:r>
              <a:rPr lang="en-GB" sz="1900" i="1" dirty="0"/>
              <a:t>The Methodist Magazine </a:t>
            </a:r>
            <a:r>
              <a:rPr lang="en-GB" sz="1900" dirty="0"/>
              <a:t>(March 1798)</a:t>
            </a:r>
          </a:p>
          <a:p>
            <a:r>
              <a:rPr lang="en-GB" sz="1900" dirty="0">
                <a:hlinkClick r:id="rId2"/>
              </a:rPr>
              <a:t>https://blackloyalist.com/cdc/documents/diaries/king-memoirs.htm</a:t>
            </a:r>
            <a:endParaRPr lang="en-GB" sz="1900" dirty="0"/>
          </a:p>
          <a:p>
            <a:r>
              <a:rPr lang="en-US" sz="1900" dirty="0"/>
              <a:t>“This dreadful </a:t>
            </a:r>
            <a:r>
              <a:rPr lang="en-US" sz="1900" dirty="0" err="1"/>
              <a:t>rumour</a:t>
            </a:r>
            <a:r>
              <a:rPr lang="en-US" sz="1900" dirty="0"/>
              <a:t> filled us all with inexpressible anguish and terror, especially when </a:t>
            </a:r>
            <a:r>
              <a:rPr lang="en-US" sz="1900" dirty="0">
                <a:highlight>
                  <a:srgbClr val="FFFF00"/>
                </a:highlight>
              </a:rPr>
              <a:t>we saw our old masters </a:t>
            </a:r>
            <a:r>
              <a:rPr lang="en-US" sz="1900" dirty="0"/>
              <a:t>coming from Virginia, North Carolina, and other parts, and seizing upon their slaves in the streets of New York, or </a:t>
            </a:r>
            <a:r>
              <a:rPr lang="en-US" sz="1900" dirty="0">
                <a:highlight>
                  <a:srgbClr val="FFFF00"/>
                </a:highlight>
              </a:rPr>
              <a:t>even dragging them out of their beds</a:t>
            </a:r>
            <a:r>
              <a:rPr lang="en-US" sz="1900" dirty="0"/>
              <a:t>. Many of the slaves had very cruel masters, so that the thoughts of returning home with them embittered life to us. For some days we lost our appetite for food, and sleep departed from our eyes.”</a:t>
            </a:r>
            <a:endParaRPr lang="en-GB" sz="1900" dirty="0"/>
          </a:p>
        </p:txBody>
      </p:sp>
      <p:pic>
        <p:nvPicPr>
          <p:cNvPr id="6" name="Picture 5" descr="A person looking at a sign&#10;&#10;Description automatically generated">
            <a:extLst>
              <a:ext uri="{FF2B5EF4-FFF2-40B4-BE49-F238E27FC236}">
                <a16:creationId xmlns:a16="http://schemas.microsoft.com/office/drawing/2014/main" id="{343ED9C0-FC19-EF79-119D-CE8D07FC7555}"/>
              </a:ext>
            </a:extLst>
          </p:cNvPr>
          <p:cNvPicPr>
            <a:picLocks noChangeAspect="1"/>
          </p:cNvPicPr>
          <p:nvPr/>
        </p:nvPicPr>
        <p:blipFill>
          <a:blip r:embed="rId3"/>
          <a:srcRect l="7888" r="2" b="2"/>
          <a:stretch/>
        </p:blipFill>
        <p:spPr>
          <a:xfrm>
            <a:off x="8221035" y="329183"/>
            <a:ext cx="3299826" cy="3429969"/>
          </a:xfrm>
          <a:prstGeom prst="rect">
            <a:avLst/>
          </a:prstGeom>
        </p:spPr>
      </p:pic>
      <p:pic>
        <p:nvPicPr>
          <p:cNvPr id="1026" name="Picture 2" descr="Equiano's World">
            <a:extLst>
              <a:ext uri="{FF2B5EF4-FFF2-40B4-BE49-F238E27FC236}">
                <a16:creationId xmlns:a16="http://schemas.microsoft.com/office/drawing/2014/main" id="{D4048DC7-1974-F98E-AC3B-FD7D959851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3624"/>
          <a:stretch/>
        </p:blipFill>
        <p:spPr bwMode="auto">
          <a:xfrm>
            <a:off x="7863840" y="4259380"/>
            <a:ext cx="3995928" cy="181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649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AA4720-B546-4C82-E3BB-A85E4E281021}"/>
              </a:ext>
            </a:extLst>
          </p:cNvPr>
          <p:cNvSpPr>
            <a:spLocks noGrp="1"/>
          </p:cNvSpPr>
          <p:nvPr>
            <p:ph type="title"/>
          </p:nvPr>
        </p:nvSpPr>
        <p:spPr>
          <a:xfrm>
            <a:off x="640080" y="329184"/>
            <a:ext cx="6894576" cy="1783080"/>
          </a:xfrm>
        </p:spPr>
        <p:txBody>
          <a:bodyPr anchor="b">
            <a:normAutofit/>
          </a:bodyPr>
          <a:lstStyle/>
          <a:p>
            <a:r>
              <a:rPr lang="en-GB" sz="5400"/>
              <a:t>Page 2</a:t>
            </a:r>
          </a:p>
        </p:txBody>
      </p:sp>
      <p:sp>
        <p:nvSpPr>
          <p:cNvPr id="5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A787B7-3208-324F-9764-2C523F51974C}"/>
              </a:ext>
            </a:extLst>
          </p:cNvPr>
          <p:cNvSpPr>
            <a:spLocks noGrp="1"/>
          </p:cNvSpPr>
          <p:nvPr>
            <p:ph idx="1"/>
          </p:nvPr>
        </p:nvSpPr>
        <p:spPr>
          <a:xfrm>
            <a:off x="640080" y="2706624"/>
            <a:ext cx="6894576" cy="3483864"/>
          </a:xfrm>
        </p:spPr>
        <p:txBody>
          <a:bodyPr>
            <a:normAutofit/>
          </a:bodyPr>
          <a:lstStyle/>
          <a:p>
            <a:r>
              <a:rPr lang="en-GB" sz="2000" dirty="0"/>
              <a:t>“Orders” from Oliver </a:t>
            </a:r>
            <a:r>
              <a:rPr lang="en-GB" sz="2000" dirty="0" err="1"/>
              <a:t>DeLancey</a:t>
            </a:r>
            <a:r>
              <a:rPr lang="en-GB" sz="2000" dirty="0"/>
              <a:t>, Adjutant General, British Headquarters, New York (22 May 1783) in Guy Carleton Papers, The National Archives</a:t>
            </a:r>
          </a:p>
          <a:p>
            <a:r>
              <a:rPr lang="en-GB" sz="2000" dirty="0">
                <a:hlinkClick r:id="rId2"/>
              </a:rPr>
              <a:t>https://archives.novascotia.ca/africanns/book-of-negroes/page/?ID=2</a:t>
            </a:r>
            <a:endParaRPr lang="en-GB" sz="2000" dirty="0"/>
          </a:p>
          <a:p>
            <a:r>
              <a:rPr lang="en-GB" sz="2000" dirty="0"/>
              <a:t>“The Refugees and all masters of vessels will be attentive that </a:t>
            </a:r>
            <a:r>
              <a:rPr lang="en-GB" sz="2000" dirty="0">
                <a:highlight>
                  <a:srgbClr val="FFFF00"/>
                </a:highlight>
              </a:rPr>
              <a:t>no person is permitted to embark as a Refugee, who has not resided twelve months within the British Lines without a special passport </a:t>
            </a:r>
            <a:r>
              <a:rPr lang="en-GB" sz="2000" dirty="0"/>
              <a:t>from the Commandant. It is also recommended to the Refugees to take care no person of bad character is suffered to embark with them.”</a:t>
            </a:r>
          </a:p>
        </p:txBody>
      </p:sp>
      <p:pic>
        <p:nvPicPr>
          <p:cNvPr id="5" name="Picture 4">
            <a:extLst>
              <a:ext uri="{FF2B5EF4-FFF2-40B4-BE49-F238E27FC236}">
                <a16:creationId xmlns:a16="http://schemas.microsoft.com/office/drawing/2014/main" id="{ABBD7DFB-186D-3AB0-C3C8-EC9180FA9179}"/>
              </a:ext>
            </a:extLst>
          </p:cNvPr>
          <p:cNvPicPr>
            <a:picLocks noChangeAspect="1"/>
          </p:cNvPicPr>
          <p:nvPr/>
        </p:nvPicPr>
        <p:blipFill>
          <a:blip r:embed="rId3"/>
          <a:srcRect t="10077"/>
          <a:stretch/>
        </p:blipFill>
        <p:spPr>
          <a:xfrm>
            <a:off x="8331052" y="329183"/>
            <a:ext cx="3079792" cy="3429969"/>
          </a:xfrm>
          <a:prstGeom prst="rect">
            <a:avLst/>
          </a:prstGeom>
        </p:spPr>
      </p:pic>
      <p:pic>
        <p:nvPicPr>
          <p:cNvPr id="8" name="Picture 7">
            <a:extLst>
              <a:ext uri="{FF2B5EF4-FFF2-40B4-BE49-F238E27FC236}">
                <a16:creationId xmlns:a16="http://schemas.microsoft.com/office/drawing/2014/main" id="{AA9ABC80-B8FA-E333-293F-D9AAF5A498C9}"/>
              </a:ext>
            </a:extLst>
          </p:cNvPr>
          <p:cNvPicPr>
            <a:picLocks noChangeAspect="1"/>
          </p:cNvPicPr>
          <p:nvPr/>
        </p:nvPicPr>
        <p:blipFill>
          <a:blip r:embed="rId4"/>
          <a:stretch>
            <a:fillRect/>
          </a:stretch>
        </p:blipFill>
        <p:spPr>
          <a:xfrm>
            <a:off x="7863840" y="4597909"/>
            <a:ext cx="3995928" cy="1138839"/>
          </a:xfrm>
          <a:prstGeom prst="rect">
            <a:avLst/>
          </a:prstGeom>
        </p:spPr>
      </p:pic>
    </p:spTree>
    <p:extLst>
      <p:ext uri="{BB962C8B-B14F-4D97-AF65-F5344CB8AC3E}">
        <p14:creationId xmlns:p14="http://schemas.microsoft.com/office/powerpoint/2010/main" val="40715399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TotalTime>
  <Words>7226</Words>
  <Application>Microsoft Office PowerPoint</Application>
  <PresentationFormat>Widescreen</PresentationFormat>
  <Paragraphs>305</Paragraphs>
  <Slides>45</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AdobeGaramondPro</vt:lpstr>
      <vt:lpstr>Helvetica Neue Medium</vt:lpstr>
      <vt:lpstr>Inter</vt:lpstr>
      <vt:lpstr>Source Sans 3</vt:lpstr>
      <vt:lpstr>Aptos</vt:lpstr>
      <vt:lpstr>Aptos Display</vt:lpstr>
      <vt:lpstr>Arial</vt:lpstr>
      <vt:lpstr>Calibri</vt:lpstr>
      <vt:lpstr>Office Theme</vt:lpstr>
      <vt:lpstr>A Historical Reference List</vt:lpstr>
      <vt:lpstr>Titlepage</vt:lpstr>
      <vt:lpstr>Titlepage</vt:lpstr>
      <vt:lpstr>Page 1</vt:lpstr>
      <vt:lpstr>Page 1</vt:lpstr>
      <vt:lpstr>Page 1</vt:lpstr>
      <vt:lpstr>Page 2</vt:lpstr>
      <vt:lpstr>Page 2</vt:lpstr>
      <vt:lpstr>Page 2</vt:lpstr>
      <vt:lpstr>Page 2</vt:lpstr>
      <vt:lpstr>Page 3</vt:lpstr>
      <vt:lpstr>Page 3</vt:lpstr>
      <vt:lpstr>Page 3</vt:lpstr>
      <vt:lpstr>Page 4</vt:lpstr>
      <vt:lpstr>Page 4</vt:lpstr>
      <vt:lpstr>Page 4</vt:lpstr>
      <vt:lpstr>Page 5</vt:lpstr>
      <vt:lpstr>Page 5</vt:lpstr>
      <vt:lpstr>Page 6</vt:lpstr>
      <vt:lpstr>Page 6</vt:lpstr>
      <vt:lpstr>Page 6</vt:lpstr>
      <vt:lpstr>Page 6</vt:lpstr>
      <vt:lpstr>Page 8</vt:lpstr>
      <vt:lpstr>Page 8</vt:lpstr>
      <vt:lpstr>Page 9</vt:lpstr>
      <vt:lpstr>Page 9</vt:lpstr>
      <vt:lpstr>Page 9</vt:lpstr>
      <vt:lpstr>Page 10</vt:lpstr>
      <vt:lpstr>Page 11</vt:lpstr>
      <vt:lpstr>Page 11</vt:lpstr>
      <vt:lpstr>Page 11</vt:lpstr>
      <vt:lpstr>Page 12</vt:lpstr>
      <vt:lpstr>Page 12</vt:lpstr>
      <vt:lpstr>Page 13</vt:lpstr>
      <vt:lpstr>Page 13</vt:lpstr>
      <vt:lpstr>Page 13</vt:lpstr>
      <vt:lpstr>Page 14</vt:lpstr>
      <vt:lpstr>Page 14</vt:lpstr>
      <vt:lpstr>Page 14</vt:lpstr>
      <vt:lpstr>Page 15</vt:lpstr>
      <vt:lpstr>Page 15</vt:lpstr>
      <vt:lpstr>Page 15</vt:lpstr>
      <vt:lpstr>Page 15</vt:lpstr>
      <vt:lpstr>Page 15</vt:lpstr>
      <vt:lpstr>Page 15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 Marsh</dc:creator>
  <cp:lastModifiedBy>Ben Marsh</cp:lastModifiedBy>
  <cp:revision>61</cp:revision>
  <dcterms:created xsi:type="dcterms:W3CDTF">2024-09-25T16:01:53Z</dcterms:created>
  <dcterms:modified xsi:type="dcterms:W3CDTF">2024-10-08T16:52:17Z</dcterms:modified>
</cp:coreProperties>
</file>