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9" r:id="rId3"/>
    <p:sldId id="260" r:id="rId4"/>
    <p:sldId id="261" r:id="rId5"/>
    <p:sldId id="263" r:id="rId6"/>
    <p:sldId id="264" r:id="rId7"/>
    <p:sldId id="265" r:id="rId8"/>
    <p:sldId id="266" r:id="rId9"/>
    <p:sldId id="257" r:id="rId10"/>
    <p:sldId id="267" r:id="rId11"/>
    <p:sldId id="268" r:id="rId12"/>
    <p:sldId id="269" r:id="rId13"/>
    <p:sldId id="270"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hyperlink" Target="https://www.youtube.com/watch?v=iHdviZkM7S4"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youtube.com/watch?v=iHdviZkM7S4"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0F0D85-A746-44FD-B3C0-59072229FD6C}"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1C2B0392-8578-4B18-A58C-065E6AE5D375}">
      <dgm:prSet/>
      <dgm:spPr/>
      <dgm:t>
        <a:bodyPr/>
        <a:lstStyle/>
        <a:p>
          <a:r>
            <a:rPr lang="en-GB" b="1"/>
            <a:t>To start you off:</a:t>
          </a:r>
          <a:endParaRPr lang="en-US"/>
        </a:p>
      </dgm:t>
    </dgm:pt>
    <dgm:pt modelId="{98E7928A-E0C4-491A-9C17-16E97D6480FD}" type="parTrans" cxnId="{564F8CE6-2E46-4835-A171-5132147847BA}">
      <dgm:prSet/>
      <dgm:spPr/>
      <dgm:t>
        <a:bodyPr/>
        <a:lstStyle/>
        <a:p>
          <a:endParaRPr lang="en-US"/>
        </a:p>
      </dgm:t>
    </dgm:pt>
    <dgm:pt modelId="{429EA8F3-DD7C-418B-B5BC-B4B523185BA1}" type="sibTrans" cxnId="{564F8CE6-2E46-4835-A171-5132147847BA}">
      <dgm:prSet/>
      <dgm:spPr/>
      <dgm:t>
        <a:bodyPr/>
        <a:lstStyle/>
        <a:p>
          <a:endParaRPr lang="en-US"/>
        </a:p>
      </dgm:t>
    </dgm:pt>
    <dgm:pt modelId="{99DE441B-F06E-426C-9749-181AA7D5DE28}">
      <dgm:prSet/>
      <dgm:spPr/>
      <dgm:t>
        <a:bodyPr/>
        <a:lstStyle/>
        <a:p>
          <a:r>
            <a:rPr lang="en-GB"/>
            <a:t>THINGS – fog, darkness, flaring links, horses</a:t>
          </a:r>
          <a:endParaRPr lang="en-US"/>
        </a:p>
      </dgm:t>
    </dgm:pt>
    <dgm:pt modelId="{B7968296-5F5F-42BC-ACEE-EFB7B59354FE}" type="parTrans" cxnId="{FC47F870-9FD2-443A-AB9F-2F76E8F01E4B}">
      <dgm:prSet/>
      <dgm:spPr/>
      <dgm:t>
        <a:bodyPr/>
        <a:lstStyle/>
        <a:p>
          <a:endParaRPr lang="en-US"/>
        </a:p>
      </dgm:t>
    </dgm:pt>
    <dgm:pt modelId="{8FDCB1EC-5563-45A6-A115-D4C5002D3CE5}" type="sibTrans" cxnId="{FC47F870-9FD2-443A-AB9F-2F76E8F01E4B}">
      <dgm:prSet/>
      <dgm:spPr/>
      <dgm:t>
        <a:bodyPr/>
        <a:lstStyle/>
        <a:p>
          <a:endParaRPr lang="en-US"/>
        </a:p>
      </dgm:t>
    </dgm:pt>
    <dgm:pt modelId="{B9A150EA-FFAF-4E5B-BA1C-266F5963EA50}">
      <dgm:prSet/>
      <dgm:spPr/>
      <dgm:t>
        <a:bodyPr/>
        <a:lstStyle/>
        <a:p>
          <a:r>
            <a:rPr lang="en-GB" dirty="0"/>
            <a:t>PEOPLE – people, Scrooge, labourers</a:t>
          </a:r>
          <a:endParaRPr lang="en-US" dirty="0"/>
        </a:p>
      </dgm:t>
    </dgm:pt>
    <dgm:pt modelId="{1B38F6D6-3FBB-4433-B42C-B73801399077}" type="parTrans" cxnId="{18BBFDE6-62CE-4378-A431-6D3D25434B91}">
      <dgm:prSet/>
      <dgm:spPr/>
      <dgm:t>
        <a:bodyPr/>
        <a:lstStyle/>
        <a:p>
          <a:endParaRPr lang="en-US"/>
        </a:p>
      </dgm:t>
    </dgm:pt>
    <dgm:pt modelId="{53D58346-F848-4C42-A30B-2D9BD48535FE}" type="sibTrans" cxnId="{18BBFDE6-62CE-4378-A431-6D3D25434B91}">
      <dgm:prSet/>
      <dgm:spPr/>
      <dgm:t>
        <a:bodyPr/>
        <a:lstStyle/>
        <a:p>
          <a:endParaRPr lang="en-US"/>
        </a:p>
      </dgm:t>
    </dgm:pt>
    <dgm:pt modelId="{09CEAF3D-DC66-4563-89A7-4B2115A1718B}">
      <dgm:prSet/>
      <dgm:spPr/>
      <dgm:t>
        <a:bodyPr/>
        <a:lstStyle/>
        <a:p>
          <a:r>
            <a:rPr lang="en-GB"/>
            <a:t>See how many you can collect in three minutes.</a:t>
          </a:r>
          <a:endParaRPr lang="en-US"/>
        </a:p>
      </dgm:t>
    </dgm:pt>
    <dgm:pt modelId="{10C2873C-EAD2-4315-9212-789DDF7EBB4C}" type="parTrans" cxnId="{8899ED48-9B93-4E81-ACB1-E76ED82726E9}">
      <dgm:prSet/>
      <dgm:spPr/>
      <dgm:t>
        <a:bodyPr/>
        <a:lstStyle/>
        <a:p>
          <a:endParaRPr lang="en-US"/>
        </a:p>
      </dgm:t>
    </dgm:pt>
    <dgm:pt modelId="{A3C09E56-DDB0-42EC-A952-37D8E4ABC8C4}" type="sibTrans" cxnId="{8899ED48-9B93-4E81-ACB1-E76ED82726E9}">
      <dgm:prSet/>
      <dgm:spPr/>
      <dgm:t>
        <a:bodyPr/>
        <a:lstStyle/>
        <a:p>
          <a:endParaRPr lang="en-US"/>
        </a:p>
      </dgm:t>
    </dgm:pt>
    <dgm:pt modelId="{9C84AD72-BA47-48AC-8772-620383FC3329}">
      <dgm:prSet/>
      <dgm:spPr/>
      <dgm:t>
        <a:bodyPr/>
        <a:lstStyle/>
        <a:p>
          <a:r>
            <a:rPr lang="en-GB">
              <a:hlinkClick xmlns:r="http://schemas.openxmlformats.org/officeDocument/2006/relationships" r:id="rId1"/>
            </a:rPr>
            <a:t>https://www.youtube.com/watch?v=iHdviZkM7S4</a:t>
          </a:r>
          <a:r>
            <a:rPr lang="en-GB"/>
            <a:t> </a:t>
          </a:r>
          <a:endParaRPr lang="en-US"/>
        </a:p>
      </dgm:t>
    </dgm:pt>
    <dgm:pt modelId="{66FDE3F2-B71A-4395-9680-257AF8F1F75C}" type="parTrans" cxnId="{788A3BD5-4BB6-4DC4-9F90-65E9885BA8AD}">
      <dgm:prSet/>
      <dgm:spPr/>
      <dgm:t>
        <a:bodyPr/>
        <a:lstStyle/>
        <a:p>
          <a:endParaRPr lang="en-US"/>
        </a:p>
      </dgm:t>
    </dgm:pt>
    <dgm:pt modelId="{7A87209E-0B81-4157-9F4F-EFF7DBB892A9}" type="sibTrans" cxnId="{788A3BD5-4BB6-4DC4-9F90-65E9885BA8AD}">
      <dgm:prSet/>
      <dgm:spPr/>
      <dgm:t>
        <a:bodyPr/>
        <a:lstStyle/>
        <a:p>
          <a:endParaRPr lang="en-US"/>
        </a:p>
      </dgm:t>
    </dgm:pt>
    <dgm:pt modelId="{62658287-F0D6-490C-B85C-C6555A558C0D}" type="pres">
      <dgm:prSet presAssocID="{160F0D85-A746-44FD-B3C0-59072229FD6C}" presName="vert0" presStyleCnt="0">
        <dgm:presLayoutVars>
          <dgm:dir/>
          <dgm:animOne val="branch"/>
          <dgm:animLvl val="lvl"/>
        </dgm:presLayoutVars>
      </dgm:prSet>
      <dgm:spPr/>
    </dgm:pt>
    <dgm:pt modelId="{93CC359E-41A7-441A-A1FC-56C349E2503D}" type="pres">
      <dgm:prSet presAssocID="{1C2B0392-8578-4B18-A58C-065E6AE5D375}" presName="thickLine" presStyleLbl="alignNode1" presStyleIdx="0" presStyleCnt="5"/>
      <dgm:spPr/>
    </dgm:pt>
    <dgm:pt modelId="{1637CEB4-790A-4630-AD6F-4FCE58728DEE}" type="pres">
      <dgm:prSet presAssocID="{1C2B0392-8578-4B18-A58C-065E6AE5D375}" presName="horz1" presStyleCnt="0"/>
      <dgm:spPr/>
    </dgm:pt>
    <dgm:pt modelId="{F47E90BC-0E60-4D92-976F-5A75B97FA74F}" type="pres">
      <dgm:prSet presAssocID="{1C2B0392-8578-4B18-A58C-065E6AE5D375}" presName="tx1" presStyleLbl="revTx" presStyleIdx="0" presStyleCnt="5"/>
      <dgm:spPr/>
    </dgm:pt>
    <dgm:pt modelId="{8C6ED74A-7C90-4CE4-BB64-45BBB7400FA3}" type="pres">
      <dgm:prSet presAssocID="{1C2B0392-8578-4B18-A58C-065E6AE5D375}" presName="vert1" presStyleCnt="0"/>
      <dgm:spPr/>
    </dgm:pt>
    <dgm:pt modelId="{8952D6A6-2B66-4815-870C-732B3EB26D8C}" type="pres">
      <dgm:prSet presAssocID="{99DE441B-F06E-426C-9749-181AA7D5DE28}" presName="thickLine" presStyleLbl="alignNode1" presStyleIdx="1" presStyleCnt="5"/>
      <dgm:spPr/>
    </dgm:pt>
    <dgm:pt modelId="{87503711-C4AE-4E9E-A16F-847FB2DEABBB}" type="pres">
      <dgm:prSet presAssocID="{99DE441B-F06E-426C-9749-181AA7D5DE28}" presName="horz1" presStyleCnt="0"/>
      <dgm:spPr/>
    </dgm:pt>
    <dgm:pt modelId="{D38CD297-3E38-4CF4-A23E-B26F964C07BD}" type="pres">
      <dgm:prSet presAssocID="{99DE441B-F06E-426C-9749-181AA7D5DE28}" presName="tx1" presStyleLbl="revTx" presStyleIdx="1" presStyleCnt="5"/>
      <dgm:spPr/>
    </dgm:pt>
    <dgm:pt modelId="{45BD231A-4F35-416F-8194-5C981015ECFA}" type="pres">
      <dgm:prSet presAssocID="{99DE441B-F06E-426C-9749-181AA7D5DE28}" presName="vert1" presStyleCnt="0"/>
      <dgm:spPr/>
    </dgm:pt>
    <dgm:pt modelId="{B8E00AC4-CC94-49F4-9605-1A74F7B8B932}" type="pres">
      <dgm:prSet presAssocID="{B9A150EA-FFAF-4E5B-BA1C-266F5963EA50}" presName="thickLine" presStyleLbl="alignNode1" presStyleIdx="2" presStyleCnt="5"/>
      <dgm:spPr/>
    </dgm:pt>
    <dgm:pt modelId="{5D658268-6595-4C43-A82B-FF9A092F99D7}" type="pres">
      <dgm:prSet presAssocID="{B9A150EA-FFAF-4E5B-BA1C-266F5963EA50}" presName="horz1" presStyleCnt="0"/>
      <dgm:spPr/>
    </dgm:pt>
    <dgm:pt modelId="{D26A9263-FAC3-4ECA-997D-9204AA875C27}" type="pres">
      <dgm:prSet presAssocID="{B9A150EA-FFAF-4E5B-BA1C-266F5963EA50}" presName="tx1" presStyleLbl="revTx" presStyleIdx="2" presStyleCnt="5"/>
      <dgm:spPr/>
    </dgm:pt>
    <dgm:pt modelId="{897CC236-A925-4664-919A-D5891056C55D}" type="pres">
      <dgm:prSet presAssocID="{B9A150EA-FFAF-4E5B-BA1C-266F5963EA50}" presName="vert1" presStyleCnt="0"/>
      <dgm:spPr/>
    </dgm:pt>
    <dgm:pt modelId="{7DD4413A-7FB2-4AB0-A0D7-677F7366BC26}" type="pres">
      <dgm:prSet presAssocID="{09CEAF3D-DC66-4563-89A7-4B2115A1718B}" presName="thickLine" presStyleLbl="alignNode1" presStyleIdx="3" presStyleCnt="5"/>
      <dgm:spPr/>
    </dgm:pt>
    <dgm:pt modelId="{547B8BA9-428C-4AE3-9DCA-6D7E788D651B}" type="pres">
      <dgm:prSet presAssocID="{09CEAF3D-DC66-4563-89A7-4B2115A1718B}" presName="horz1" presStyleCnt="0"/>
      <dgm:spPr/>
    </dgm:pt>
    <dgm:pt modelId="{D8F62FA3-D738-4580-8B9F-18AEA19A5D75}" type="pres">
      <dgm:prSet presAssocID="{09CEAF3D-DC66-4563-89A7-4B2115A1718B}" presName="tx1" presStyleLbl="revTx" presStyleIdx="3" presStyleCnt="5"/>
      <dgm:spPr/>
    </dgm:pt>
    <dgm:pt modelId="{DC5F5645-FD1C-487B-A07A-4249B6877567}" type="pres">
      <dgm:prSet presAssocID="{09CEAF3D-DC66-4563-89A7-4B2115A1718B}" presName="vert1" presStyleCnt="0"/>
      <dgm:spPr/>
    </dgm:pt>
    <dgm:pt modelId="{D051D277-40AC-4542-BFF3-B3314C10CB01}" type="pres">
      <dgm:prSet presAssocID="{9C84AD72-BA47-48AC-8772-620383FC3329}" presName="thickLine" presStyleLbl="alignNode1" presStyleIdx="4" presStyleCnt="5"/>
      <dgm:spPr/>
    </dgm:pt>
    <dgm:pt modelId="{315A2188-E206-4BB6-82BC-165EBF454BA3}" type="pres">
      <dgm:prSet presAssocID="{9C84AD72-BA47-48AC-8772-620383FC3329}" presName="horz1" presStyleCnt="0"/>
      <dgm:spPr/>
    </dgm:pt>
    <dgm:pt modelId="{8A3490B7-C552-4536-B9D4-19C486AFB0EC}" type="pres">
      <dgm:prSet presAssocID="{9C84AD72-BA47-48AC-8772-620383FC3329}" presName="tx1" presStyleLbl="revTx" presStyleIdx="4" presStyleCnt="5"/>
      <dgm:spPr/>
    </dgm:pt>
    <dgm:pt modelId="{FEC089EE-B853-4CAA-99D1-EDDD570205E9}" type="pres">
      <dgm:prSet presAssocID="{9C84AD72-BA47-48AC-8772-620383FC3329}" presName="vert1" presStyleCnt="0"/>
      <dgm:spPr/>
    </dgm:pt>
  </dgm:ptLst>
  <dgm:cxnLst>
    <dgm:cxn modelId="{6BE3E85E-010F-4083-A6F0-F5C1C6837ED7}" type="presOf" srcId="{9C84AD72-BA47-48AC-8772-620383FC3329}" destId="{8A3490B7-C552-4536-B9D4-19C486AFB0EC}" srcOrd="0" destOrd="0" presId="urn:microsoft.com/office/officeart/2008/layout/LinedList"/>
    <dgm:cxn modelId="{8899ED48-9B93-4E81-ACB1-E76ED82726E9}" srcId="{160F0D85-A746-44FD-B3C0-59072229FD6C}" destId="{09CEAF3D-DC66-4563-89A7-4B2115A1718B}" srcOrd="3" destOrd="0" parTransId="{10C2873C-EAD2-4315-9212-789DDF7EBB4C}" sibTransId="{A3C09E56-DDB0-42EC-A952-37D8E4ABC8C4}"/>
    <dgm:cxn modelId="{FC47F870-9FD2-443A-AB9F-2F76E8F01E4B}" srcId="{160F0D85-A746-44FD-B3C0-59072229FD6C}" destId="{99DE441B-F06E-426C-9749-181AA7D5DE28}" srcOrd="1" destOrd="0" parTransId="{B7968296-5F5F-42BC-ACEE-EFB7B59354FE}" sibTransId="{8FDCB1EC-5563-45A6-A115-D4C5002D3CE5}"/>
    <dgm:cxn modelId="{BA266452-7521-40A4-9CBF-B438EF2E6D6B}" type="presOf" srcId="{09CEAF3D-DC66-4563-89A7-4B2115A1718B}" destId="{D8F62FA3-D738-4580-8B9F-18AEA19A5D75}" srcOrd="0" destOrd="0" presId="urn:microsoft.com/office/officeart/2008/layout/LinedList"/>
    <dgm:cxn modelId="{017F89A2-9EEC-446E-8443-0A6669352CBF}" type="presOf" srcId="{160F0D85-A746-44FD-B3C0-59072229FD6C}" destId="{62658287-F0D6-490C-B85C-C6555A558C0D}" srcOrd="0" destOrd="0" presId="urn:microsoft.com/office/officeart/2008/layout/LinedList"/>
    <dgm:cxn modelId="{3BB73EAA-459D-4708-8168-CB43CFD9D4F6}" type="presOf" srcId="{1C2B0392-8578-4B18-A58C-065E6AE5D375}" destId="{F47E90BC-0E60-4D92-976F-5A75B97FA74F}" srcOrd="0" destOrd="0" presId="urn:microsoft.com/office/officeart/2008/layout/LinedList"/>
    <dgm:cxn modelId="{788A3BD5-4BB6-4DC4-9F90-65E9885BA8AD}" srcId="{160F0D85-A746-44FD-B3C0-59072229FD6C}" destId="{9C84AD72-BA47-48AC-8772-620383FC3329}" srcOrd="4" destOrd="0" parTransId="{66FDE3F2-B71A-4395-9680-257AF8F1F75C}" sibTransId="{7A87209E-0B81-4157-9F4F-EFF7DBB892A9}"/>
    <dgm:cxn modelId="{7EC460D6-D850-42B8-9F9E-EBCB01EDDEDD}" type="presOf" srcId="{99DE441B-F06E-426C-9749-181AA7D5DE28}" destId="{D38CD297-3E38-4CF4-A23E-B26F964C07BD}" srcOrd="0" destOrd="0" presId="urn:microsoft.com/office/officeart/2008/layout/LinedList"/>
    <dgm:cxn modelId="{564F8CE6-2E46-4835-A171-5132147847BA}" srcId="{160F0D85-A746-44FD-B3C0-59072229FD6C}" destId="{1C2B0392-8578-4B18-A58C-065E6AE5D375}" srcOrd="0" destOrd="0" parTransId="{98E7928A-E0C4-491A-9C17-16E97D6480FD}" sibTransId="{429EA8F3-DD7C-418B-B5BC-B4B523185BA1}"/>
    <dgm:cxn modelId="{18BBFDE6-62CE-4378-A431-6D3D25434B91}" srcId="{160F0D85-A746-44FD-B3C0-59072229FD6C}" destId="{B9A150EA-FFAF-4E5B-BA1C-266F5963EA50}" srcOrd="2" destOrd="0" parTransId="{1B38F6D6-3FBB-4433-B42C-B73801399077}" sibTransId="{53D58346-F848-4C42-A30B-2D9BD48535FE}"/>
    <dgm:cxn modelId="{5B5C13FE-48A3-413C-967B-DB51A1DAFD80}" type="presOf" srcId="{B9A150EA-FFAF-4E5B-BA1C-266F5963EA50}" destId="{D26A9263-FAC3-4ECA-997D-9204AA875C27}" srcOrd="0" destOrd="0" presId="urn:microsoft.com/office/officeart/2008/layout/LinedList"/>
    <dgm:cxn modelId="{9B7CF3AE-395E-4C57-9815-F2FBBDCEB826}" type="presParOf" srcId="{62658287-F0D6-490C-B85C-C6555A558C0D}" destId="{93CC359E-41A7-441A-A1FC-56C349E2503D}" srcOrd="0" destOrd="0" presId="urn:microsoft.com/office/officeart/2008/layout/LinedList"/>
    <dgm:cxn modelId="{C7442731-33FF-4C89-A454-0D0C6401EA3D}" type="presParOf" srcId="{62658287-F0D6-490C-B85C-C6555A558C0D}" destId="{1637CEB4-790A-4630-AD6F-4FCE58728DEE}" srcOrd="1" destOrd="0" presId="urn:microsoft.com/office/officeart/2008/layout/LinedList"/>
    <dgm:cxn modelId="{4EE221CF-0E36-4F17-A5DF-E00C1ABF95E9}" type="presParOf" srcId="{1637CEB4-790A-4630-AD6F-4FCE58728DEE}" destId="{F47E90BC-0E60-4D92-976F-5A75B97FA74F}" srcOrd="0" destOrd="0" presId="urn:microsoft.com/office/officeart/2008/layout/LinedList"/>
    <dgm:cxn modelId="{028313FC-92AF-4A98-9BEC-BEA1B0C1D60A}" type="presParOf" srcId="{1637CEB4-790A-4630-AD6F-4FCE58728DEE}" destId="{8C6ED74A-7C90-4CE4-BB64-45BBB7400FA3}" srcOrd="1" destOrd="0" presId="urn:microsoft.com/office/officeart/2008/layout/LinedList"/>
    <dgm:cxn modelId="{84E5D7D6-795E-4B55-B729-BD18D126D874}" type="presParOf" srcId="{62658287-F0D6-490C-B85C-C6555A558C0D}" destId="{8952D6A6-2B66-4815-870C-732B3EB26D8C}" srcOrd="2" destOrd="0" presId="urn:microsoft.com/office/officeart/2008/layout/LinedList"/>
    <dgm:cxn modelId="{C7958A8C-1631-4FD6-8C0E-DD06D722E976}" type="presParOf" srcId="{62658287-F0D6-490C-B85C-C6555A558C0D}" destId="{87503711-C4AE-4E9E-A16F-847FB2DEABBB}" srcOrd="3" destOrd="0" presId="urn:microsoft.com/office/officeart/2008/layout/LinedList"/>
    <dgm:cxn modelId="{E306E68B-7C74-4263-9692-3E8586E3038C}" type="presParOf" srcId="{87503711-C4AE-4E9E-A16F-847FB2DEABBB}" destId="{D38CD297-3E38-4CF4-A23E-B26F964C07BD}" srcOrd="0" destOrd="0" presId="urn:microsoft.com/office/officeart/2008/layout/LinedList"/>
    <dgm:cxn modelId="{9FA0CBFC-58B4-4110-911C-5A660F4CD125}" type="presParOf" srcId="{87503711-C4AE-4E9E-A16F-847FB2DEABBB}" destId="{45BD231A-4F35-416F-8194-5C981015ECFA}" srcOrd="1" destOrd="0" presId="urn:microsoft.com/office/officeart/2008/layout/LinedList"/>
    <dgm:cxn modelId="{7D51DFC7-D346-468D-95CF-E849D308AC35}" type="presParOf" srcId="{62658287-F0D6-490C-B85C-C6555A558C0D}" destId="{B8E00AC4-CC94-49F4-9605-1A74F7B8B932}" srcOrd="4" destOrd="0" presId="urn:microsoft.com/office/officeart/2008/layout/LinedList"/>
    <dgm:cxn modelId="{1C5176E2-5507-4AF0-9F3A-D3B4D8B0B71F}" type="presParOf" srcId="{62658287-F0D6-490C-B85C-C6555A558C0D}" destId="{5D658268-6595-4C43-A82B-FF9A092F99D7}" srcOrd="5" destOrd="0" presId="urn:microsoft.com/office/officeart/2008/layout/LinedList"/>
    <dgm:cxn modelId="{3AF482DC-EB63-4A4D-85B8-5D8821DDA7C4}" type="presParOf" srcId="{5D658268-6595-4C43-A82B-FF9A092F99D7}" destId="{D26A9263-FAC3-4ECA-997D-9204AA875C27}" srcOrd="0" destOrd="0" presId="urn:microsoft.com/office/officeart/2008/layout/LinedList"/>
    <dgm:cxn modelId="{091EFBE9-FBC2-4D72-8260-3434020E0EEE}" type="presParOf" srcId="{5D658268-6595-4C43-A82B-FF9A092F99D7}" destId="{897CC236-A925-4664-919A-D5891056C55D}" srcOrd="1" destOrd="0" presId="urn:microsoft.com/office/officeart/2008/layout/LinedList"/>
    <dgm:cxn modelId="{A0948CA2-15F5-447D-B5AE-4A847237304C}" type="presParOf" srcId="{62658287-F0D6-490C-B85C-C6555A558C0D}" destId="{7DD4413A-7FB2-4AB0-A0D7-677F7366BC26}" srcOrd="6" destOrd="0" presId="urn:microsoft.com/office/officeart/2008/layout/LinedList"/>
    <dgm:cxn modelId="{A00E1BBF-02F0-4DC3-A58F-8649A35CE86C}" type="presParOf" srcId="{62658287-F0D6-490C-B85C-C6555A558C0D}" destId="{547B8BA9-428C-4AE3-9DCA-6D7E788D651B}" srcOrd="7" destOrd="0" presId="urn:microsoft.com/office/officeart/2008/layout/LinedList"/>
    <dgm:cxn modelId="{EE0C1E04-56EB-4459-858F-2E805E56C8A1}" type="presParOf" srcId="{547B8BA9-428C-4AE3-9DCA-6D7E788D651B}" destId="{D8F62FA3-D738-4580-8B9F-18AEA19A5D75}" srcOrd="0" destOrd="0" presId="urn:microsoft.com/office/officeart/2008/layout/LinedList"/>
    <dgm:cxn modelId="{1903FE36-EBAC-4E89-8D46-6F46BC23C8D8}" type="presParOf" srcId="{547B8BA9-428C-4AE3-9DCA-6D7E788D651B}" destId="{DC5F5645-FD1C-487B-A07A-4249B6877567}" srcOrd="1" destOrd="0" presId="urn:microsoft.com/office/officeart/2008/layout/LinedList"/>
    <dgm:cxn modelId="{D3333FA8-3907-46B5-8E4F-AC117473A9EA}" type="presParOf" srcId="{62658287-F0D6-490C-B85C-C6555A558C0D}" destId="{D051D277-40AC-4542-BFF3-B3314C10CB01}" srcOrd="8" destOrd="0" presId="urn:microsoft.com/office/officeart/2008/layout/LinedList"/>
    <dgm:cxn modelId="{8183855F-1C4A-40E8-A2DC-D84540B828DE}" type="presParOf" srcId="{62658287-F0D6-490C-B85C-C6555A558C0D}" destId="{315A2188-E206-4BB6-82BC-165EBF454BA3}" srcOrd="9" destOrd="0" presId="urn:microsoft.com/office/officeart/2008/layout/LinedList"/>
    <dgm:cxn modelId="{A613587E-5216-43AB-A05D-5F6DEC73493D}" type="presParOf" srcId="{315A2188-E206-4BB6-82BC-165EBF454BA3}" destId="{8A3490B7-C552-4536-B9D4-19C486AFB0EC}" srcOrd="0" destOrd="0" presId="urn:microsoft.com/office/officeart/2008/layout/LinedList"/>
    <dgm:cxn modelId="{911101CC-8D4F-4053-B2D8-2570041FD23F}" type="presParOf" srcId="{315A2188-E206-4BB6-82BC-165EBF454BA3}" destId="{FEC089EE-B853-4CAA-99D1-EDDD570205E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C359E-41A7-441A-A1FC-56C349E2503D}">
      <dsp:nvSpPr>
        <dsp:cNvPr id="0" name=""/>
        <dsp:cNvSpPr/>
      </dsp:nvSpPr>
      <dsp:spPr>
        <a:xfrm>
          <a:off x="0" y="675"/>
          <a:ext cx="690051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7E90BC-0E60-4D92-976F-5A75B97FA74F}">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1" kern="1200"/>
            <a:t>To start you off:</a:t>
          </a:r>
          <a:endParaRPr lang="en-US" sz="2400" kern="1200"/>
        </a:p>
      </dsp:txBody>
      <dsp:txXfrm>
        <a:off x="0" y="675"/>
        <a:ext cx="6900512" cy="1106957"/>
      </dsp:txXfrm>
    </dsp:sp>
    <dsp:sp modelId="{8952D6A6-2B66-4815-870C-732B3EB26D8C}">
      <dsp:nvSpPr>
        <dsp:cNvPr id="0" name=""/>
        <dsp:cNvSpPr/>
      </dsp:nvSpPr>
      <dsp:spPr>
        <a:xfrm>
          <a:off x="0" y="1107633"/>
          <a:ext cx="6900512" cy="0"/>
        </a:xfrm>
        <a:prstGeom prst="line">
          <a:avLst/>
        </a:prstGeom>
        <a:solidFill>
          <a:schemeClr val="accent2">
            <a:hueOff val="1610903"/>
            <a:satOff val="-4623"/>
            <a:lumOff val="-7402"/>
            <a:alphaOff val="0"/>
          </a:schemeClr>
        </a:solidFill>
        <a:ln w="19050" cap="flat" cmpd="sng" algn="ctr">
          <a:solidFill>
            <a:schemeClr val="accent2">
              <a:hueOff val="1610903"/>
              <a:satOff val="-4623"/>
              <a:lumOff val="-74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8CD297-3E38-4CF4-A23E-B26F964C07BD}">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THINGS – fog, darkness, flaring links, horses</a:t>
          </a:r>
          <a:endParaRPr lang="en-US" sz="2400" kern="1200"/>
        </a:p>
      </dsp:txBody>
      <dsp:txXfrm>
        <a:off x="0" y="1107633"/>
        <a:ext cx="6900512" cy="1106957"/>
      </dsp:txXfrm>
    </dsp:sp>
    <dsp:sp modelId="{B8E00AC4-CC94-49F4-9605-1A74F7B8B932}">
      <dsp:nvSpPr>
        <dsp:cNvPr id="0" name=""/>
        <dsp:cNvSpPr/>
      </dsp:nvSpPr>
      <dsp:spPr>
        <a:xfrm>
          <a:off x="0" y="2214591"/>
          <a:ext cx="6900512" cy="0"/>
        </a:xfrm>
        <a:prstGeom prst="line">
          <a:avLst/>
        </a:prstGeom>
        <a:solidFill>
          <a:schemeClr val="accent2">
            <a:hueOff val="3221807"/>
            <a:satOff val="-9246"/>
            <a:lumOff val="-14805"/>
            <a:alphaOff val="0"/>
          </a:schemeClr>
        </a:solidFill>
        <a:ln w="19050" cap="flat" cmpd="sng" algn="ctr">
          <a:solidFill>
            <a:schemeClr val="accent2">
              <a:hueOff val="3221807"/>
              <a:satOff val="-9246"/>
              <a:lumOff val="-148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6A9263-FAC3-4ECA-997D-9204AA875C27}">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PEOPLE – people, Scrooge, labourers</a:t>
          </a:r>
          <a:endParaRPr lang="en-US" sz="2400" kern="1200" dirty="0"/>
        </a:p>
      </dsp:txBody>
      <dsp:txXfrm>
        <a:off x="0" y="2214591"/>
        <a:ext cx="6900512" cy="1106957"/>
      </dsp:txXfrm>
    </dsp:sp>
    <dsp:sp modelId="{7DD4413A-7FB2-4AB0-A0D7-677F7366BC26}">
      <dsp:nvSpPr>
        <dsp:cNvPr id="0" name=""/>
        <dsp:cNvSpPr/>
      </dsp:nvSpPr>
      <dsp:spPr>
        <a:xfrm>
          <a:off x="0" y="3321549"/>
          <a:ext cx="6900512" cy="0"/>
        </a:xfrm>
        <a:prstGeom prst="line">
          <a:avLst/>
        </a:prstGeom>
        <a:solidFill>
          <a:schemeClr val="accent2">
            <a:hueOff val="4832710"/>
            <a:satOff val="-13870"/>
            <a:lumOff val="-22207"/>
            <a:alphaOff val="0"/>
          </a:schemeClr>
        </a:solidFill>
        <a:ln w="19050" cap="flat" cmpd="sng" algn="ctr">
          <a:solidFill>
            <a:schemeClr val="accent2">
              <a:hueOff val="4832710"/>
              <a:satOff val="-13870"/>
              <a:lumOff val="-222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F62FA3-D738-4580-8B9F-18AEA19A5D75}">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See how many you can collect in three minutes.</a:t>
          </a:r>
          <a:endParaRPr lang="en-US" sz="2400" kern="1200"/>
        </a:p>
      </dsp:txBody>
      <dsp:txXfrm>
        <a:off x="0" y="3321549"/>
        <a:ext cx="6900512" cy="1106957"/>
      </dsp:txXfrm>
    </dsp:sp>
    <dsp:sp modelId="{D051D277-40AC-4542-BFF3-B3314C10CB01}">
      <dsp:nvSpPr>
        <dsp:cNvPr id="0" name=""/>
        <dsp:cNvSpPr/>
      </dsp:nvSpPr>
      <dsp:spPr>
        <a:xfrm>
          <a:off x="0" y="4428507"/>
          <a:ext cx="6900512"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3490B7-C552-4536-B9D4-19C486AFB0EC}">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hlinkClick xmlns:r="http://schemas.openxmlformats.org/officeDocument/2006/relationships" r:id="rId1"/>
            </a:rPr>
            <a:t>https://www.youtube.com/watch?v=iHdviZkM7S4</a:t>
          </a:r>
          <a:r>
            <a:rPr lang="en-GB" sz="2400" kern="1200"/>
            <a:t> </a:t>
          </a:r>
          <a:endParaRPr lang="en-US" sz="2400" kern="1200"/>
        </a:p>
      </dsp:txBody>
      <dsp:txXfrm>
        <a:off x="0" y="4428507"/>
        <a:ext cx="6900512" cy="110695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024D4D-5E47-43B0-B1A9-33770045277B}" type="datetimeFigureOut">
              <a:rPr lang="en-GB" smtClean="0"/>
              <a:t>05/03/2025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7C789C-AD9D-4AC4-A556-974C46E46FED}" type="slidenum">
              <a:rPr lang="en-GB" smtClean="0"/>
              <a:t>‹#›</a:t>
            </a:fld>
            <a:endParaRPr lang="en-GB"/>
          </a:p>
        </p:txBody>
      </p:sp>
    </p:spTree>
    <p:extLst>
      <p:ext uri="{BB962C8B-B14F-4D97-AF65-F5344CB8AC3E}">
        <p14:creationId xmlns:p14="http://schemas.microsoft.com/office/powerpoint/2010/main" val="51702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Aims and Objectives:  to introduce a vision of London as polluted and with a sharp class division.  Key words:  social inequality.  Marginalisation.  By the end of the session the students will have analysed a passage from Stave 1, and identified patterns within the extract of light, dark, warmth and cold, making links between the lot of the different strata in London society.  They will also explore and contribute to a discussion on diversity in London life of the time.  They will discuss reasons why some were marginalised in Victorian London. A lesson to be used early in the teaching of </a:t>
            </a:r>
            <a:r>
              <a:rPr lang="en-GB" i="1" dirty="0"/>
              <a:t>A Christmas Carol.  </a:t>
            </a:r>
          </a:p>
        </p:txBody>
      </p:sp>
      <p:sp>
        <p:nvSpPr>
          <p:cNvPr id="4" name="Slide Number Placeholder 3"/>
          <p:cNvSpPr>
            <a:spLocks noGrp="1"/>
          </p:cNvSpPr>
          <p:nvPr>
            <p:ph type="sldNum" sz="quarter" idx="5"/>
          </p:nvPr>
        </p:nvSpPr>
        <p:spPr/>
        <p:txBody>
          <a:bodyPr/>
          <a:lstStyle/>
          <a:p>
            <a:fld id="{C87C789C-AD9D-4AC4-A556-974C46E46FED}" type="slidenum">
              <a:rPr lang="en-GB" smtClean="0"/>
              <a:t>1</a:t>
            </a:fld>
            <a:endParaRPr lang="en-GB"/>
          </a:p>
        </p:txBody>
      </p:sp>
    </p:spTree>
    <p:extLst>
      <p:ext uri="{BB962C8B-B14F-4D97-AF65-F5344CB8AC3E}">
        <p14:creationId xmlns:p14="http://schemas.microsoft.com/office/powerpoint/2010/main" val="4189914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Explanation and link to graphic novel</a:t>
            </a:r>
          </a:p>
        </p:txBody>
      </p:sp>
      <p:sp>
        <p:nvSpPr>
          <p:cNvPr id="4" name="Slide Number Placeholder 3"/>
          <p:cNvSpPr>
            <a:spLocks noGrp="1"/>
          </p:cNvSpPr>
          <p:nvPr>
            <p:ph type="sldNum" sz="quarter" idx="5"/>
          </p:nvPr>
        </p:nvSpPr>
        <p:spPr/>
        <p:txBody>
          <a:bodyPr/>
          <a:lstStyle/>
          <a:p>
            <a:fld id="{C87C789C-AD9D-4AC4-A556-974C46E46FED}" type="slidenum">
              <a:rPr lang="en-GB" smtClean="0"/>
              <a:t>10</a:t>
            </a:fld>
            <a:endParaRPr lang="en-GB"/>
          </a:p>
        </p:txBody>
      </p:sp>
    </p:spTree>
    <p:extLst>
      <p:ext uri="{BB962C8B-B14F-4D97-AF65-F5344CB8AC3E}">
        <p14:creationId xmlns:p14="http://schemas.microsoft.com/office/powerpoint/2010/main" val="1029250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extract from Dr Shannon’s talk.  </a:t>
            </a:r>
          </a:p>
        </p:txBody>
      </p:sp>
      <p:sp>
        <p:nvSpPr>
          <p:cNvPr id="4" name="Slide Number Placeholder 3"/>
          <p:cNvSpPr>
            <a:spLocks noGrp="1"/>
          </p:cNvSpPr>
          <p:nvPr>
            <p:ph type="sldNum" sz="quarter" idx="5"/>
          </p:nvPr>
        </p:nvSpPr>
        <p:spPr/>
        <p:txBody>
          <a:bodyPr/>
          <a:lstStyle/>
          <a:p>
            <a:fld id="{C87C789C-AD9D-4AC4-A556-974C46E46FED}" type="slidenum">
              <a:rPr lang="en-GB" smtClean="0"/>
              <a:t>11</a:t>
            </a:fld>
            <a:endParaRPr lang="en-GB"/>
          </a:p>
        </p:txBody>
      </p:sp>
    </p:spTree>
    <p:extLst>
      <p:ext uri="{BB962C8B-B14F-4D97-AF65-F5344CB8AC3E}">
        <p14:creationId xmlns:p14="http://schemas.microsoft.com/office/powerpoint/2010/main" val="3871078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Pair work, and then whole class discussion.  </a:t>
            </a:r>
          </a:p>
        </p:txBody>
      </p:sp>
      <p:sp>
        <p:nvSpPr>
          <p:cNvPr id="4" name="Slide Number Placeholder 3"/>
          <p:cNvSpPr>
            <a:spLocks noGrp="1"/>
          </p:cNvSpPr>
          <p:nvPr>
            <p:ph type="sldNum" sz="quarter" idx="5"/>
          </p:nvPr>
        </p:nvSpPr>
        <p:spPr/>
        <p:txBody>
          <a:bodyPr/>
          <a:lstStyle/>
          <a:p>
            <a:fld id="{C87C789C-AD9D-4AC4-A556-974C46E46FED}" type="slidenum">
              <a:rPr lang="en-GB" smtClean="0"/>
              <a:t>12</a:t>
            </a:fld>
            <a:endParaRPr lang="en-GB"/>
          </a:p>
        </p:txBody>
      </p:sp>
    </p:spTree>
    <p:extLst>
      <p:ext uri="{BB962C8B-B14F-4D97-AF65-F5344CB8AC3E}">
        <p14:creationId xmlns:p14="http://schemas.microsoft.com/office/powerpoint/2010/main" val="3070325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with the students.  Ask students to open the text at this page.  </a:t>
            </a:r>
          </a:p>
        </p:txBody>
      </p:sp>
      <p:sp>
        <p:nvSpPr>
          <p:cNvPr id="4" name="Slide Number Placeholder 3"/>
          <p:cNvSpPr>
            <a:spLocks noGrp="1"/>
          </p:cNvSpPr>
          <p:nvPr>
            <p:ph type="sldNum" sz="quarter" idx="5"/>
          </p:nvPr>
        </p:nvSpPr>
        <p:spPr/>
        <p:txBody>
          <a:bodyPr/>
          <a:lstStyle/>
          <a:p>
            <a:fld id="{C87C789C-AD9D-4AC4-A556-974C46E46FED}" type="slidenum">
              <a:rPr lang="en-GB" smtClean="0"/>
              <a:t>2</a:t>
            </a:fld>
            <a:endParaRPr lang="en-GB"/>
          </a:p>
        </p:txBody>
      </p:sp>
    </p:spTree>
    <p:extLst>
      <p:ext uri="{BB962C8B-B14F-4D97-AF65-F5344CB8AC3E}">
        <p14:creationId xmlns:p14="http://schemas.microsoft.com/office/powerpoint/2010/main" val="1651179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suggestions, before revealing the ones that are listed here.  Encourage students to annotate their text.</a:t>
            </a:r>
          </a:p>
        </p:txBody>
      </p:sp>
      <p:sp>
        <p:nvSpPr>
          <p:cNvPr id="4" name="Slide Number Placeholder 3"/>
          <p:cNvSpPr>
            <a:spLocks noGrp="1"/>
          </p:cNvSpPr>
          <p:nvPr>
            <p:ph type="sldNum" sz="quarter" idx="5"/>
          </p:nvPr>
        </p:nvSpPr>
        <p:spPr/>
        <p:txBody>
          <a:bodyPr/>
          <a:lstStyle/>
          <a:p>
            <a:fld id="{C87C789C-AD9D-4AC4-A556-974C46E46FED}" type="slidenum">
              <a:rPr lang="en-GB" smtClean="0"/>
              <a:t>3</a:t>
            </a:fld>
            <a:endParaRPr lang="en-GB"/>
          </a:p>
        </p:txBody>
      </p:sp>
    </p:spTree>
    <p:extLst>
      <p:ext uri="{BB962C8B-B14F-4D97-AF65-F5344CB8AC3E}">
        <p14:creationId xmlns:p14="http://schemas.microsoft.com/office/powerpoint/2010/main" val="699611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Divide the class into two.  Use a three minute timer.  Whichever team has the most, wins.</a:t>
            </a:r>
          </a:p>
        </p:txBody>
      </p:sp>
      <p:sp>
        <p:nvSpPr>
          <p:cNvPr id="4" name="Slide Number Placeholder 3"/>
          <p:cNvSpPr>
            <a:spLocks noGrp="1"/>
          </p:cNvSpPr>
          <p:nvPr>
            <p:ph type="sldNum" sz="quarter" idx="5"/>
          </p:nvPr>
        </p:nvSpPr>
        <p:spPr/>
        <p:txBody>
          <a:bodyPr/>
          <a:lstStyle/>
          <a:p>
            <a:fld id="{C87C789C-AD9D-4AC4-A556-974C46E46FED}" type="slidenum">
              <a:rPr lang="en-GB" smtClean="0"/>
              <a:t>4</a:t>
            </a:fld>
            <a:endParaRPr lang="en-GB"/>
          </a:p>
        </p:txBody>
      </p:sp>
    </p:spTree>
    <p:extLst>
      <p:ext uri="{BB962C8B-B14F-4D97-AF65-F5344CB8AC3E}">
        <p14:creationId xmlns:p14="http://schemas.microsoft.com/office/powerpoint/2010/main" val="2181164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suggestions before revealing … discuss ones that they might have missed, and why they might have missed them.</a:t>
            </a:r>
          </a:p>
        </p:txBody>
      </p:sp>
      <p:sp>
        <p:nvSpPr>
          <p:cNvPr id="4" name="Slide Number Placeholder 3"/>
          <p:cNvSpPr>
            <a:spLocks noGrp="1"/>
          </p:cNvSpPr>
          <p:nvPr>
            <p:ph type="sldNum" sz="quarter" idx="5"/>
          </p:nvPr>
        </p:nvSpPr>
        <p:spPr/>
        <p:txBody>
          <a:bodyPr/>
          <a:lstStyle/>
          <a:p>
            <a:fld id="{C87C789C-AD9D-4AC4-A556-974C46E46FED}" type="slidenum">
              <a:rPr lang="en-GB" smtClean="0"/>
              <a:t>5</a:t>
            </a:fld>
            <a:endParaRPr lang="en-GB"/>
          </a:p>
        </p:txBody>
      </p:sp>
    </p:spTree>
    <p:extLst>
      <p:ext uri="{BB962C8B-B14F-4D97-AF65-F5344CB8AC3E}">
        <p14:creationId xmlns:p14="http://schemas.microsoft.com/office/powerpoint/2010/main" val="1318395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groups of four, then discuss as a class.  Light v dark.  Warmth v cold etc – and why….</a:t>
            </a:r>
          </a:p>
        </p:txBody>
      </p:sp>
      <p:sp>
        <p:nvSpPr>
          <p:cNvPr id="4" name="Slide Number Placeholder 3"/>
          <p:cNvSpPr>
            <a:spLocks noGrp="1"/>
          </p:cNvSpPr>
          <p:nvPr>
            <p:ph type="sldNum" sz="quarter" idx="5"/>
          </p:nvPr>
        </p:nvSpPr>
        <p:spPr/>
        <p:txBody>
          <a:bodyPr/>
          <a:lstStyle/>
          <a:p>
            <a:fld id="{C87C789C-AD9D-4AC4-A556-974C46E46FED}" type="slidenum">
              <a:rPr lang="en-GB" smtClean="0"/>
              <a:t>6</a:t>
            </a:fld>
            <a:endParaRPr lang="en-GB"/>
          </a:p>
        </p:txBody>
      </p:sp>
    </p:spTree>
    <p:extLst>
      <p:ext uri="{BB962C8B-B14F-4D97-AF65-F5344CB8AC3E}">
        <p14:creationId xmlns:p14="http://schemas.microsoft.com/office/powerpoint/2010/main" val="903990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Characters with money and/or status; characters who work for their living; characters who have no money (or status)</a:t>
            </a:r>
          </a:p>
        </p:txBody>
      </p:sp>
      <p:sp>
        <p:nvSpPr>
          <p:cNvPr id="4" name="Slide Number Placeholder 3"/>
          <p:cNvSpPr>
            <a:spLocks noGrp="1"/>
          </p:cNvSpPr>
          <p:nvPr>
            <p:ph type="sldNum" sz="quarter" idx="5"/>
          </p:nvPr>
        </p:nvSpPr>
        <p:spPr/>
        <p:txBody>
          <a:bodyPr/>
          <a:lstStyle/>
          <a:p>
            <a:fld id="{C87C789C-AD9D-4AC4-A556-974C46E46FED}" type="slidenum">
              <a:rPr lang="en-GB" smtClean="0"/>
              <a:t>7</a:t>
            </a:fld>
            <a:endParaRPr lang="en-GB"/>
          </a:p>
        </p:txBody>
      </p:sp>
    </p:spTree>
    <p:extLst>
      <p:ext uri="{BB962C8B-B14F-4D97-AF65-F5344CB8AC3E}">
        <p14:creationId xmlns:p14="http://schemas.microsoft.com/office/powerpoint/2010/main" val="2447510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Allow students to respond to the prompts, before revealing the final three points here. </a:t>
            </a:r>
          </a:p>
        </p:txBody>
      </p:sp>
      <p:sp>
        <p:nvSpPr>
          <p:cNvPr id="4" name="Slide Number Placeholder 3"/>
          <p:cNvSpPr>
            <a:spLocks noGrp="1"/>
          </p:cNvSpPr>
          <p:nvPr>
            <p:ph type="sldNum" sz="quarter" idx="5"/>
          </p:nvPr>
        </p:nvSpPr>
        <p:spPr/>
        <p:txBody>
          <a:bodyPr/>
          <a:lstStyle/>
          <a:p>
            <a:fld id="{C87C789C-AD9D-4AC4-A556-974C46E46FED}" type="slidenum">
              <a:rPr lang="en-GB" smtClean="0"/>
              <a:t>8</a:t>
            </a:fld>
            <a:endParaRPr lang="en-GB"/>
          </a:p>
        </p:txBody>
      </p:sp>
    </p:spTree>
    <p:extLst>
      <p:ext uri="{BB962C8B-B14F-4D97-AF65-F5344CB8AC3E}">
        <p14:creationId xmlns:p14="http://schemas.microsoft.com/office/powerpoint/2010/main" val="2432913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Class discussion</a:t>
            </a:r>
          </a:p>
        </p:txBody>
      </p:sp>
      <p:sp>
        <p:nvSpPr>
          <p:cNvPr id="4" name="Slide Number Placeholder 3"/>
          <p:cNvSpPr>
            <a:spLocks noGrp="1"/>
          </p:cNvSpPr>
          <p:nvPr>
            <p:ph type="sldNum" sz="quarter" idx="5"/>
          </p:nvPr>
        </p:nvSpPr>
        <p:spPr/>
        <p:txBody>
          <a:bodyPr/>
          <a:lstStyle/>
          <a:p>
            <a:fld id="{C87C789C-AD9D-4AC4-A556-974C46E46FED}" type="slidenum">
              <a:rPr lang="en-GB" smtClean="0"/>
              <a:t>9</a:t>
            </a:fld>
            <a:endParaRPr lang="en-GB"/>
          </a:p>
        </p:txBody>
      </p:sp>
    </p:spTree>
    <p:extLst>
      <p:ext uri="{BB962C8B-B14F-4D97-AF65-F5344CB8AC3E}">
        <p14:creationId xmlns:p14="http://schemas.microsoft.com/office/powerpoint/2010/main" val="674771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98C51-986F-7248-8C38-34CE6BBB46C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8C91A42D-80FA-E771-9E75-A77E82C39B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8195C06-771C-FA2C-670A-88BC48DADB6B}"/>
              </a:ext>
            </a:extLst>
          </p:cNvPr>
          <p:cNvSpPr>
            <a:spLocks noGrp="1"/>
          </p:cNvSpPr>
          <p:nvPr>
            <p:ph type="dt" sz="half" idx="10"/>
          </p:nvPr>
        </p:nvSpPr>
        <p:spPr/>
        <p:txBody>
          <a:bodyPr/>
          <a:lstStyle/>
          <a:p>
            <a:fld id="{9464E72C-74B1-4800-A52A-B55933A5EF8E}" type="datetimeFigureOut">
              <a:rPr lang="en-GB" smtClean="0"/>
              <a:t>05/03/2025</a:t>
            </a:fld>
            <a:endParaRPr lang="en-GB"/>
          </a:p>
        </p:txBody>
      </p:sp>
      <p:sp>
        <p:nvSpPr>
          <p:cNvPr id="5" name="Footer Placeholder 4">
            <a:extLst>
              <a:ext uri="{FF2B5EF4-FFF2-40B4-BE49-F238E27FC236}">
                <a16:creationId xmlns:a16="http://schemas.microsoft.com/office/drawing/2014/main" id="{CD97B248-3214-0328-8F07-93486E9ED3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3A6B5F-1D90-0916-393F-F44C258017B1}"/>
              </a:ext>
            </a:extLst>
          </p:cNvPr>
          <p:cNvSpPr>
            <a:spLocks noGrp="1"/>
          </p:cNvSpPr>
          <p:nvPr>
            <p:ph type="sldNum" sz="quarter" idx="12"/>
          </p:nvPr>
        </p:nvSpPr>
        <p:spPr/>
        <p:txBody>
          <a:bodyPr/>
          <a:lstStyle/>
          <a:p>
            <a:fld id="{22B51377-3C17-47AF-92A2-1CD4D7DB1E64}" type="slidenum">
              <a:rPr lang="en-GB" smtClean="0"/>
              <a:t>‹#›</a:t>
            </a:fld>
            <a:endParaRPr lang="en-GB"/>
          </a:p>
        </p:txBody>
      </p:sp>
    </p:spTree>
    <p:extLst>
      <p:ext uri="{BB962C8B-B14F-4D97-AF65-F5344CB8AC3E}">
        <p14:creationId xmlns:p14="http://schemas.microsoft.com/office/powerpoint/2010/main" val="612800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F9F2C-0C2C-8FC9-6243-AB0473570A06}"/>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9708A069-08E5-5CC7-31E8-C91ED020976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003BA97-828B-02DF-E843-D078FA8F8898}"/>
              </a:ext>
            </a:extLst>
          </p:cNvPr>
          <p:cNvSpPr>
            <a:spLocks noGrp="1"/>
          </p:cNvSpPr>
          <p:nvPr>
            <p:ph type="dt" sz="half" idx="10"/>
          </p:nvPr>
        </p:nvSpPr>
        <p:spPr/>
        <p:txBody>
          <a:bodyPr/>
          <a:lstStyle/>
          <a:p>
            <a:fld id="{9464E72C-74B1-4800-A52A-B55933A5EF8E}" type="datetimeFigureOut">
              <a:rPr lang="en-GB" smtClean="0"/>
              <a:t>05/03/2025</a:t>
            </a:fld>
            <a:endParaRPr lang="en-GB"/>
          </a:p>
        </p:txBody>
      </p:sp>
      <p:sp>
        <p:nvSpPr>
          <p:cNvPr id="5" name="Footer Placeholder 4">
            <a:extLst>
              <a:ext uri="{FF2B5EF4-FFF2-40B4-BE49-F238E27FC236}">
                <a16:creationId xmlns:a16="http://schemas.microsoft.com/office/drawing/2014/main" id="{29CDFE25-5B74-0811-31C3-A4820C7AF2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EA5690-5860-9525-3F01-7484226C3BD7}"/>
              </a:ext>
            </a:extLst>
          </p:cNvPr>
          <p:cNvSpPr>
            <a:spLocks noGrp="1"/>
          </p:cNvSpPr>
          <p:nvPr>
            <p:ph type="sldNum" sz="quarter" idx="12"/>
          </p:nvPr>
        </p:nvSpPr>
        <p:spPr/>
        <p:txBody>
          <a:bodyPr/>
          <a:lstStyle/>
          <a:p>
            <a:fld id="{22B51377-3C17-47AF-92A2-1CD4D7DB1E64}" type="slidenum">
              <a:rPr lang="en-GB" smtClean="0"/>
              <a:t>‹#›</a:t>
            </a:fld>
            <a:endParaRPr lang="en-GB"/>
          </a:p>
        </p:txBody>
      </p:sp>
    </p:spTree>
    <p:extLst>
      <p:ext uri="{BB962C8B-B14F-4D97-AF65-F5344CB8AC3E}">
        <p14:creationId xmlns:p14="http://schemas.microsoft.com/office/powerpoint/2010/main" val="265119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2AA4D1-229A-48B1-1C48-DAF2558A5D80}"/>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EBB7A7B7-AE1A-D996-8C47-86E9F791974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7278261-F894-8220-2C62-A1EC0324A93A}"/>
              </a:ext>
            </a:extLst>
          </p:cNvPr>
          <p:cNvSpPr>
            <a:spLocks noGrp="1"/>
          </p:cNvSpPr>
          <p:nvPr>
            <p:ph type="dt" sz="half" idx="10"/>
          </p:nvPr>
        </p:nvSpPr>
        <p:spPr/>
        <p:txBody>
          <a:bodyPr/>
          <a:lstStyle/>
          <a:p>
            <a:fld id="{9464E72C-74B1-4800-A52A-B55933A5EF8E}" type="datetimeFigureOut">
              <a:rPr lang="en-GB" smtClean="0"/>
              <a:t>05/03/2025</a:t>
            </a:fld>
            <a:endParaRPr lang="en-GB"/>
          </a:p>
        </p:txBody>
      </p:sp>
      <p:sp>
        <p:nvSpPr>
          <p:cNvPr id="5" name="Footer Placeholder 4">
            <a:extLst>
              <a:ext uri="{FF2B5EF4-FFF2-40B4-BE49-F238E27FC236}">
                <a16:creationId xmlns:a16="http://schemas.microsoft.com/office/drawing/2014/main" id="{6B676C10-CE5D-B670-F3D8-11D6641B45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F9B042-7FD3-4DBC-0849-85265F66DAD3}"/>
              </a:ext>
            </a:extLst>
          </p:cNvPr>
          <p:cNvSpPr>
            <a:spLocks noGrp="1"/>
          </p:cNvSpPr>
          <p:nvPr>
            <p:ph type="sldNum" sz="quarter" idx="12"/>
          </p:nvPr>
        </p:nvSpPr>
        <p:spPr/>
        <p:txBody>
          <a:bodyPr/>
          <a:lstStyle/>
          <a:p>
            <a:fld id="{22B51377-3C17-47AF-92A2-1CD4D7DB1E64}" type="slidenum">
              <a:rPr lang="en-GB" smtClean="0"/>
              <a:t>‹#›</a:t>
            </a:fld>
            <a:endParaRPr lang="en-GB"/>
          </a:p>
        </p:txBody>
      </p:sp>
    </p:spTree>
    <p:extLst>
      <p:ext uri="{BB962C8B-B14F-4D97-AF65-F5344CB8AC3E}">
        <p14:creationId xmlns:p14="http://schemas.microsoft.com/office/powerpoint/2010/main" val="1497194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21F12-3E8C-EBCC-0F24-76FF82B6323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C66165B-0342-0C7E-1B76-6D7CE5F8310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F120255-7587-DEFB-10B4-19821AA008D4}"/>
              </a:ext>
            </a:extLst>
          </p:cNvPr>
          <p:cNvSpPr>
            <a:spLocks noGrp="1"/>
          </p:cNvSpPr>
          <p:nvPr>
            <p:ph type="dt" sz="half" idx="10"/>
          </p:nvPr>
        </p:nvSpPr>
        <p:spPr/>
        <p:txBody>
          <a:bodyPr/>
          <a:lstStyle/>
          <a:p>
            <a:fld id="{9464E72C-74B1-4800-A52A-B55933A5EF8E}" type="datetimeFigureOut">
              <a:rPr lang="en-GB" smtClean="0"/>
              <a:t>05/03/2025</a:t>
            </a:fld>
            <a:endParaRPr lang="en-GB"/>
          </a:p>
        </p:txBody>
      </p:sp>
      <p:sp>
        <p:nvSpPr>
          <p:cNvPr id="5" name="Footer Placeholder 4">
            <a:extLst>
              <a:ext uri="{FF2B5EF4-FFF2-40B4-BE49-F238E27FC236}">
                <a16:creationId xmlns:a16="http://schemas.microsoft.com/office/drawing/2014/main" id="{7B0C1AE8-7A75-5FBC-35E5-593E871DDA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625A9C-661E-3513-594A-3438AC5F820E}"/>
              </a:ext>
            </a:extLst>
          </p:cNvPr>
          <p:cNvSpPr>
            <a:spLocks noGrp="1"/>
          </p:cNvSpPr>
          <p:nvPr>
            <p:ph type="sldNum" sz="quarter" idx="12"/>
          </p:nvPr>
        </p:nvSpPr>
        <p:spPr/>
        <p:txBody>
          <a:bodyPr/>
          <a:lstStyle/>
          <a:p>
            <a:fld id="{22B51377-3C17-47AF-92A2-1CD4D7DB1E64}" type="slidenum">
              <a:rPr lang="en-GB" smtClean="0"/>
              <a:t>‹#›</a:t>
            </a:fld>
            <a:endParaRPr lang="en-GB"/>
          </a:p>
        </p:txBody>
      </p:sp>
    </p:spTree>
    <p:extLst>
      <p:ext uri="{BB962C8B-B14F-4D97-AF65-F5344CB8AC3E}">
        <p14:creationId xmlns:p14="http://schemas.microsoft.com/office/powerpoint/2010/main" val="1611264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6BA92-96AC-69C7-E70B-4CCA816722C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23BB63DD-12E0-7EC9-6322-24F5876AE13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C773373-CD58-F5C6-0C59-3AED25D60236}"/>
              </a:ext>
            </a:extLst>
          </p:cNvPr>
          <p:cNvSpPr>
            <a:spLocks noGrp="1"/>
          </p:cNvSpPr>
          <p:nvPr>
            <p:ph type="dt" sz="half" idx="10"/>
          </p:nvPr>
        </p:nvSpPr>
        <p:spPr/>
        <p:txBody>
          <a:bodyPr/>
          <a:lstStyle/>
          <a:p>
            <a:fld id="{9464E72C-74B1-4800-A52A-B55933A5EF8E}" type="datetimeFigureOut">
              <a:rPr lang="en-GB" smtClean="0"/>
              <a:t>05/03/2025</a:t>
            </a:fld>
            <a:endParaRPr lang="en-GB"/>
          </a:p>
        </p:txBody>
      </p:sp>
      <p:sp>
        <p:nvSpPr>
          <p:cNvPr id="5" name="Footer Placeholder 4">
            <a:extLst>
              <a:ext uri="{FF2B5EF4-FFF2-40B4-BE49-F238E27FC236}">
                <a16:creationId xmlns:a16="http://schemas.microsoft.com/office/drawing/2014/main" id="{F06A3C93-A1EA-4C2C-7037-BA7F5166F1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2E980D-0C82-8C28-9C61-5E72DAE9BA6D}"/>
              </a:ext>
            </a:extLst>
          </p:cNvPr>
          <p:cNvSpPr>
            <a:spLocks noGrp="1"/>
          </p:cNvSpPr>
          <p:nvPr>
            <p:ph type="sldNum" sz="quarter" idx="12"/>
          </p:nvPr>
        </p:nvSpPr>
        <p:spPr/>
        <p:txBody>
          <a:bodyPr/>
          <a:lstStyle/>
          <a:p>
            <a:fld id="{22B51377-3C17-47AF-92A2-1CD4D7DB1E64}" type="slidenum">
              <a:rPr lang="en-GB" smtClean="0"/>
              <a:t>‹#›</a:t>
            </a:fld>
            <a:endParaRPr lang="en-GB"/>
          </a:p>
        </p:txBody>
      </p:sp>
    </p:spTree>
    <p:extLst>
      <p:ext uri="{BB962C8B-B14F-4D97-AF65-F5344CB8AC3E}">
        <p14:creationId xmlns:p14="http://schemas.microsoft.com/office/powerpoint/2010/main" val="3739986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11B83-993C-CD34-1CFB-5DC72E32AB4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B4CC644-2C0A-8DF3-0B0F-63234792F48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56611F4-5B76-AF04-02A4-EA7AF3A80F4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70408CD-8E01-F23A-4C2D-76697E898C8A}"/>
              </a:ext>
            </a:extLst>
          </p:cNvPr>
          <p:cNvSpPr>
            <a:spLocks noGrp="1"/>
          </p:cNvSpPr>
          <p:nvPr>
            <p:ph type="dt" sz="half" idx="10"/>
          </p:nvPr>
        </p:nvSpPr>
        <p:spPr/>
        <p:txBody>
          <a:bodyPr/>
          <a:lstStyle/>
          <a:p>
            <a:fld id="{9464E72C-74B1-4800-A52A-B55933A5EF8E}" type="datetimeFigureOut">
              <a:rPr lang="en-GB" smtClean="0"/>
              <a:t>05/03/2025</a:t>
            </a:fld>
            <a:endParaRPr lang="en-GB"/>
          </a:p>
        </p:txBody>
      </p:sp>
      <p:sp>
        <p:nvSpPr>
          <p:cNvPr id="6" name="Footer Placeholder 5">
            <a:extLst>
              <a:ext uri="{FF2B5EF4-FFF2-40B4-BE49-F238E27FC236}">
                <a16:creationId xmlns:a16="http://schemas.microsoft.com/office/drawing/2014/main" id="{AC041CB3-FAD9-FA0F-140B-754CE475CA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F0DA6A-7022-0BE7-07A8-BBC6D4AF3B89}"/>
              </a:ext>
            </a:extLst>
          </p:cNvPr>
          <p:cNvSpPr>
            <a:spLocks noGrp="1"/>
          </p:cNvSpPr>
          <p:nvPr>
            <p:ph type="sldNum" sz="quarter" idx="12"/>
          </p:nvPr>
        </p:nvSpPr>
        <p:spPr/>
        <p:txBody>
          <a:bodyPr/>
          <a:lstStyle/>
          <a:p>
            <a:fld id="{22B51377-3C17-47AF-92A2-1CD4D7DB1E64}" type="slidenum">
              <a:rPr lang="en-GB" smtClean="0"/>
              <a:t>‹#›</a:t>
            </a:fld>
            <a:endParaRPr lang="en-GB"/>
          </a:p>
        </p:txBody>
      </p:sp>
    </p:spTree>
    <p:extLst>
      <p:ext uri="{BB962C8B-B14F-4D97-AF65-F5344CB8AC3E}">
        <p14:creationId xmlns:p14="http://schemas.microsoft.com/office/powerpoint/2010/main" val="3447687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8FDA3-CFDC-0B52-E058-2F62221A547E}"/>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5E6E3B7-5CEB-B21F-45C5-EBD9F842FE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F1D0B5F-27E7-CAD9-E4ED-FBA9548036D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175BEC2C-977D-DD30-B9C9-C6B2362AE8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8E26CB2-DFCC-5816-88B1-EF76A908F9C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959CC9C-1F2A-7FC6-A357-423E7017E7A3}"/>
              </a:ext>
            </a:extLst>
          </p:cNvPr>
          <p:cNvSpPr>
            <a:spLocks noGrp="1"/>
          </p:cNvSpPr>
          <p:nvPr>
            <p:ph type="dt" sz="half" idx="10"/>
          </p:nvPr>
        </p:nvSpPr>
        <p:spPr/>
        <p:txBody>
          <a:bodyPr/>
          <a:lstStyle/>
          <a:p>
            <a:fld id="{9464E72C-74B1-4800-A52A-B55933A5EF8E}" type="datetimeFigureOut">
              <a:rPr lang="en-GB" smtClean="0"/>
              <a:t>05/03/2025</a:t>
            </a:fld>
            <a:endParaRPr lang="en-GB"/>
          </a:p>
        </p:txBody>
      </p:sp>
      <p:sp>
        <p:nvSpPr>
          <p:cNvPr id="8" name="Footer Placeholder 7">
            <a:extLst>
              <a:ext uri="{FF2B5EF4-FFF2-40B4-BE49-F238E27FC236}">
                <a16:creationId xmlns:a16="http://schemas.microsoft.com/office/drawing/2014/main" id="{9A332FCC-1C0F-37DC-F5C5-C592AA07AD2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AAB44F3-F096-4668-4BC4-B5CE2A16C4E0}"/>
              </a:ext>
            </a:extLst>
          </p:cNvPr>
          <p:cNvSpPr>
            <a:spLocks noGrp="1"/>
          </p:cNvSpPr>
          <p:nvPr>
            <p:ph type="sldNum" sz="quarter" idx="12"/>
          </p:nvPr>
        </p:nvSpPr>
        <p:spPr/>
        <p:txBody>
          <a:bodyPr/>
          <a:lstStyle/>
          <a:p>
            <a:fld id="{22B51377-3C17-47AF-92A2-1CD4D7DB1E64}" type="slidenum">
              <a:rPr lang="en-GB" smtClean="0"/>
              <a:t>‹#›</a:t>
            </a:fld>
            <a:endParaRPr lang="en-GB"/>
          </a:p>
        </p:txBody>
      </p:sp>
    </p:spTree>
    <p:extLst>
      <p:ext uri="{BB962C8B-B14F-4D97-AF65-F5344CB8AC3E}">
        <p14:creationId xmlns:p14="http://schemas.microsoft.com/office/powerpoint/2010/main" val="426086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C5A78-B567-36D0-CEBB-06CD4C435FB1}"/>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9A847B5-F0EC-6348-E8C0-CC7781C8B357}"/>
              </a:ext>
            </a:extLst>
          </p:cNvPr>
          <p:cNvSpPr>
            <a:spLocks noGrp="1"/>
          </p:cNvSpPr>
          <p:nvPr>
            <p:ph type="dt" sz="half" idx="10"/>
          </p:nvPr>
        </p:nvSpPr>
        <p:spPr/>
        <p:txBody>
          <a:bodyPr/>
          <a:lstStyle/>
          <a:p>
            <a:fld id="{9464E72C-74B1-4800-A52A-B55933A5EF8E}" type="datetimeFigureOut">
              <a:rPr lang="en-GB" smtClean="0"/>
              <a:t>05/03/2025</a:t>
            </a:fld>
            <a:endParaRPr lang="en-GB"/>
          </a:p>
        </p:txBody>
      </p:sp>
      <p:sp>
        <p:nvSpPr>
          <p:cNvPr id="4" name="Footer Placeholder 3">
            <a:extLst>
              <a:ext uri="{FF2B5EF4-FFF2-40B4-BE49-F238E27FC236}">
                <a16:creationId xmlns:a16="http://schemas.microsoft.com/office/drawing/2014/main" id="{B70EBAC6-5580-32E8-A7BF-2AB00C3587B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EFECDD0-E51C-3D40-DBD0-2D48C8D9DCE0}"/>
              </a:ext>
            </a:extLst>
          </p:cNvPr>
          <p:cNvSpPr>
            <a:spLocks noGrp="1"/>
          </p:cNvSpPr>
          <p:nvPr>
            <p:ph type="sldNum" sz="quarter" idx="12"/>
          </p:nvPr>
        </p:nvSpPr>
        <p:spPr/>
        <p:txBody>
          <a:bodyPr/>
          <a:lstStyle/>
          <a:p>
            <a:fld id="{22B51377-3C17-47AF-92A2-1CD4D7DB1E64}" type="slidenum">
              <a:rPr lang="en-GB" smtClean="0"/>
              <a:t>‹#›</a:t>
            </a:fld>
            <a:endParaRPr lang="en-GB"/>
          </a:p>
        </p:txBody>
      </p:sp>
    </p:spTree>
    <p:extLst>
      <p:ext uri="{BB962C8B-B14F-4D97-AF65-F5344CB8AC3E}">
        <p14:creationId xmlns:p14="http://schemas.microsoft.com/office/powerpoint/2010/main" val="4206328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B5528C-BA81-D28C-9347-67D0C343E8D7}"/>
              </a:ext>
            </a:extLst>
          </p:cNvPr>
          <p:cNvSpPr>
            <a:spLocks noGrp="1"/>
          </p:cNvSpPr>
          <p:nvPr>
            <p:ph type="dt" sz="half" idx="10"/>
          </p:nvPr>
        </p:nvSpPr>
        <p:spPr/>
        <p:txBody>
          <a:bodyPr/>
          <a:lstStyle/>
          <a:p>
            <a:fld id="{9464E72C-74B1-4800-A52A-B55933A5EF8E}" type="datetimeFigureOut">
              <a:rPr lang="en-GB" smtClean="0"/>
              <a:t>05/03/2025</a:t>
            </a:fld>
            <a:endParaRPr lang="en-GB"/>
          </a:p>
        </p:txBody>
      </p:sp>
      <p:sp>
        <p:nvSpPr>
          <p:cNvPr id="3" name="Footer Placeholder 2">
            <a:extLst>
              <a:ext uri="{FF2B5EF4-FFF2-40B4-BE49-F238E27FC236}">
                <a16:creationId xmlns:a16="http://schemas.microsoft.com/office/drawing/2014/main" id="{B6C9A85D-8FF0-2B35-5009-AAD00AFA25B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6EEAF47-C2DF-CE5E-B028-7EB57CAD883C}"/>
              </a:ext>
            </a:extLst>
          </p:cNvPr>
          <p:cNvSpPr>
            <a:spLocks noGrp="1"/>
          </p:cNvSpPr>
          <p:nvPr>
            <p:ph type="sldNum" sz="quarter" idx="12"/>
          </p:nvPr>
        </p:nvSpPr>
        <p:spPr/>
        <p:txBody>
          <a:bodyPr/>
          <a:lstStyle/>
          <a:p>
            <a:fld id="{22B51377-3C17-47AF-92A2-1CD4D7DB1E64}" type="slidenum">
              <a:rPr lang="en-GB" smtClean="0"/>
              <a:t>‹#›</a:t>
            </a:fld>
            <a:endParaRPr lang="en-GB"/>
          </a:p>
        </p:txBody>
      </p:sp>
    </p:spTree>
    <p:extLst>
      <p:ext uri="{BB962C8B-B14F-4D97-AF65-F5344CB8AC3E}">
        <p14:creationId xmlns:p14="http://schemas.microsoft.com/office/powerpoint/2010/main" val="4027665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7F5AD-61BE-318C-CCE6-8BCE799EA8F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43104ED2-C219-6A6C-539C-AEB86CB614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9B023F62-1A94-39D5-E6F6-DD8A93A7D4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96A582D-72FD-2442-A463-81D29EAF0AE1}"/>
              </a:ext>
            </a:extLst>
          </p:cNvPr>
          <p:cNvSpPr>
            <a:spLocks noGrp="1"/>
          </p:cNvSpPr>
          <p:nvPr>
            <p:ph type="dt" sz="half" idx="10"/>
          </p:nvPr>
        </p:nvSpPr>
        <p:spPr/>
        <p:txBody>
          <a:bodyPr/>
          <a:lstStyle/>
          <a:p>
            <a:fld id="{9464E72C-74B1-4800-A52A-B55933A5EF8E}" type="datetimeFigureOut">
              <a:rPr lang="en-GB" smtClean="0"/>
              <a:t>05/03/2025</a:t>
            </a:fld>
            <a:endParaRPr lang="en-GB"/>
          </a:p>
        </p:txBody>
      </p:sp>
      <p:sp>
        <p:nvSpPr>
          <p:cNvPr id="6" name="Footer Placeholder 5">
            <a:extLst>
              <a:ext uri="{FF2B5EF4-FFF2-40B4-BE49-F238E27FC236}">
                <a16:creationId xmlns:a16="http://schemas.microsoft.com/office/drawing/2014/main" id="{F390D398-0B0F-6B93-7979-37BCD265DA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E9C059-C3F3-1664-5BEC-1F94C80C9A53}"/>
              </a:ext>
            </a:extLst>
          </p:cNvPr>
          <p:cNvSpPr>
            <a:spLocks noGrp="1"/>
          </p:cNvSpPr>
          <p:nvPr>
            <p:ph type="sldNum" sz="quarter" idx="12"/>
          </p:nvPr>
        </p:nvSpPr>
        <p:spPr/>
        <p:txBody>
          <a:bodyPr/>
          <a:lstStyle/>
          <a:p>
            <a:fld id="{22B51377-3C17-47AF-92A2-1CD4D7DB1E64}" type="slidenum">
              <a:rPr lang="en-GB" smtClean="0"/>
              <a:t>‹#›</a:t>
            </a:fld>
            <a:endParaRPr lang="en-GB"/>
          </a:p>
        </p:txBody>
      </p:sp>
    </p:spTree>
    <p:extLst>
      <p:ext uri="{BB962C8B-B14F-4D97-AF65-F5344CB8AC3E}">
        <p14:creationId xmlns:p14="http://schemas.microsoft.com/office/powerpoint/2010/main" val="178713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42EF1-A211-DAC1-DED2-B16F32511B6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27ED081C-0B02-7C69-D77D-1725F32AB9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B3EEC7A-CEE8-D47A-7E8B-25A47FD678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244C961-CA0A-4360-364A-C3512C186AF7}"/>
              </a:ext>
            </a:extLst>
          </p:cNvPr>
          <p:cNvSpPr>
            <a:spLocks noGrp="1"/>
          </p:cNvSpPr>
          <p:nvPr>
            <p:ph type="dt" sz="half" idx="10"/>
          </p:nvPr>
        </p:nvSpPr>
        <p:spPr/>
        <p:txBody>
          <a:bodyPr/>
          <a:lstStyle/>
          <a:p>
            <a:fld id="{9464E72C-74B1-4800-A52A-B55933A5EF8E}" type="datetimeFigureOut">
              <a:rPr lang="en-GB" smtClean="0"/>
              <a:t>05/03/2025</a:t>
            </a:fld>
            <a:endParaRPr lang="en-GB"/>
          </a:p>
        </p:txBody>
      </p:sp>
      <p:sp>
        <p:nvSpPr>
          <p:cNvPr id="6" name="Footer Placeholder 5">
            <a:extLst>
              <a:ext uri="{FF2B5EF4-FFF2-40B4-BE49-F238E27FC236}">
                <a16:creationId xmlns:a16="http://schemas.microsoft.com/office/drawing/2014/main" id="{EB2AA5D7-73F3-B142-6FF6-DE5BA389BA8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557053-3578-701A-9767-3D4B30C65F14}"/>
              </a:ext>
            </a:extLst>
          </p:cNvPr>
          <p:cNvSpPr>
            <a:spLocks noGrp="1"/>
          </p:cNvSpPr>
          <p:nvPr>
            <p:ph type="sldNum" sz="quarter" idx="12"/>
          </p:nvPr>
        </p:nvSpPr>
        <p:spPr/>
        <p:txBody>
          <a:bodyPr/>
          <a:lstStyle/>
          <a:p>
            <a:fld id="{22B51377-3C17-47AF-92A2-1CD4D7DB1E64}" type="slidenum">
              <a:rPr lang="en-GB" smtClean="0"/>
              <a:t>‹#›</a:t>
            </a:fld>
            <a:endParaRPr lang="en-GB"/>
          </a:p>
        </p:txBody>
      </p:sp>
    </p:spTree>
    <p:extLst>
      <p:ext uri="{BB962C8B-B14F-4D97-AF65-F5344CB8AC3E}">
        <p14:creationId xmlns:p14="http://schemas.microsoft.com/office/powerpoint/2010/main" val="2612950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05EF1E-EF02-A3B7-C4C5-89ACE9FE10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44D7711-A9D3-2110-FE4D-F4262E04EA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F59CDAB-441B-1B6D-43D7-6E7986FC4C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464E72C-74B1-4800-A52A-B55933A5EF8E}" type="datetimeFigureOut">
              <a:rPr lang="en-GB" smtClean="0"/>
              <a:t>05/03/2025</a:t>
            </a:fld>
            <a:endParaRPr lang="en-GB"/>
          </a:p>
        </p:txBody>
      </p:sp>
      <p:sp>
        <p:nvSpPr>
          <p:cNvPr id="5" name="Footer Placeholder 4">
            <a:extLst>
              <a:ext uri="{FF2B5EF4-FFF2-40B4-BE49-F238E27FC236}">
                <a16:creationId xmlns:a16="http://schemas.microsoft.com/office/drawing/2014/main" id="{5AEBEC4F-C466-779C-F583-79C56BA2C6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F6F0913-34E7-9D1B-A504-CBF157EB71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2B51377-3C17-47AF-92A2-1CD4D7DB1E64}" type="slidenum">
              <a:rPr lang="en-GB" smtClean="0"/>
              <a:t>‹#›</a:t>
            </a:fld>
            <a:endParaRPr lang="en-GB"/>
          </a:p>
        </p:txBody>
      </p:sp>
    </p:spTree>
    <p:extLst>
      <p:ext uri="{BB962C8B-B14F-4D97-AF65-F5344CB8AC3E}">
        <p14:creationId xmlns:p14="http://schemas.microsoft.com/office/powerpoint/2010/main" val="3529753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Industrial_Age"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A89715C-AB30-1605-A009-05F0641C41C4}"/>
              </a:ext>
            </a:extLst>
          </p:cNvPr>
          <p:cNvPicPr>
            <a:picLocks noChangeAspect="1"/>
          </p:cNvPicPr>
          <p:nvPr/>
        </p:nvPicPr>
        <p:blipFill>
          <a:blip r:embed="rId3">
            <a:alphaModFix amt="50000"/>
          </a:blip>
          <a:srcRect t="34410" r="-1" b="20449"/>
          <a:stretch/>
        </p:blipFill>
        <p:spPr>
          <a:xfrm>
            <a:off x="20" y="1"/>
            <a:ext cx="12191980" cy="6857999"/>
          </a:xfrm>
          <a:prstGeom prst="rect">
            <a:avLst/>
          </a:prstGeom>
        </p:spPr>
      </p:pic>
      <p:sp>
        <p:nvSpPr>
          <p:cNvPr id="2" name="Title 1">
            <a:extLst>
              <a:ext uri="{FF2B5EF4-FFF2-40B4-BE49-F238E27FC236}">
                <a16:creationId xmlns:a16="http://schemas.microsoft.com/office/drawing/2014/main" id="{0CFE1E16-5DBA-F4ED-4B4F-A37B99EFF697}"/>
              </a:ext>
            </a:extLst>
          </p:cNvPr>
          <p:cNvSpPr>
            <a:spLocks noGrp="1"/>
          </p:cNvSpPr>
          <p:nvPr>
            <p:ph type="ctrTitle"/>
          </p:nvPr>
        </p:nvSpPr>
        <p:spPr>
          <a:xfrm>
            <a:off x="1524000" y="1122362"/>
            <a:ext cx="9144000" cy="2900518"/>
          </a:xfrm>
        </p:spPr>
        <p:txBody>
          <a:bodyPr>
            <a:normAutofit/>
          </a:bodyPr>
          <a:lstStyle/>
          <a:p>
            <a:r>
              <a:rPr lang="en-GB" dirty="0">
                <a:solidFill>
                  <a:srgbClr val="FFFFFF"/>
                </a:solidFill>
              </a:rPr>
              <a:t>Introduction to London in Stave 1, </a:t>
            </a:r>
            <a:r>
              <a:rPr lang="en-GB" i="1" dirty="0">
                <a:solidFill>
                  <a:srgbClr val="FFFFFF"/>
                </a:solidFill>
              </a:rPr>
              <a:t>The Christmas Carol</a:t>
            </a:r>
          </a:p>
        </p:txBody>
      </p:sp>
      <p:sp>
        <p:nvSpPr>
          <p:cNvPr id="3" name="Subtitle 2">
            <a:extLst>
              <a:ext uri="{FF2B5EF4-FFF2-40B4-BE49-F238E27FC236}">
                <a16:creationId xmlns:a16="http://schemas.microsoft.com/office/drawing/2014/main" id="{F25AA4ED-BEC5-D326-19F1-1AE1D5E4103B}"/>
              </a:ext>
            </a:extLst>
          </p:cNvPr>
          <p:cNvSpPr>
            <a:spLocks noGrp="1"/>
          </p:cNvSpPr>
          <p:nvPr>
            <p:ph type="subTitle" idx="1"/>
          </p:nvPr>
        </p:nvSpPr>
        <p:spPr>
          <a:xfrm>
            <a:off x="1524000" y="4159404"/>
            <a:ext cx="9144000" cy="1098395"/>
          </a:xfrm>
        </p:spPr>
        <p:txBody>
          <a:bodyPr>
            <a:normAutofit/>
          </a:bodyPr>
          <a:lstStyle/>
          <a:p>
            <a:r>
              <a:rPr lang="en-GB" dirty="0">
                <a:solidFill>
                  <a:srgbClr val="FFFFFF"/>
                </a:solidFill>
              </a:rPr>
              <a:t>And Billy Waters</a:t>
            </a:r>
          </a:p>
        </p:txBody>
      </p:sp>
    </p:spTree>
    <p:extLst>
      <p:ext uri="{BB962C8B-B14F-4D97-AF65-F5344CB8AC3E}">
        <p14:creationId xmlns:p14="http://schemas.microsoft.com/office/powerpoint/2010/main" val="98030809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Content Placeholder 3" descr="A group of men with a hat and a violin&#10;&#10;AI-generated content may be incorrect.">
            <a:extLst>
              <a:ext uri="{FF2B5EF4-FFF2-40B4-BE49-F238E27FC236}">
                <a16:creationId xmlns:a16="http://schemas.microsoft.com/office/drawing/2014/main" id="{78D7B416-84EA-16DF-323C-C6954F393858}"/>
              </a:ext>
            </a:extLst>
          </p:cNvPr>
          <p:cNvPicPr>
            <a:picLocks noChangeAspect="1"/>
          </p:cNvPicPr>
          <p:nvPr/>
        </p:nvPicPr>
        <p:blipFill>
          <a:blip r:embed="rId3"/>
          <a:srcRect r="15151" b="1"/>
          <a:stretch/>
        </p:blipFill>
        <p:spPr>
          <a:xfrm>
            <a:off x="20" y="10"/>
            <a:ext cx="9947062" cy="6857990"/>
          </a:xfrm>
          <a:prstGeom prst="rect">
            <a:avLst/>
          </a:prstGeom>
        </p:spPr>
      </p:pic>
      <p:sp>
        <p:nvSpPr>
          <p:cNvPr id="13" name="Freeform: Shape 12">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5" name="Freeform: Shape 14">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17" name="Freeform: Shape 16">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835FFA1B-0883-2EEC-D8C8-43798EB49ACF}"/>
              </a:ext>
            </a:extLst>
          </p:cNvPr>
          <p:cNvSpPr>
            <a:spLocks noGrp="1"/>
          </p:cNvSpPr>
          <p:nvPr>
            <p:ph type="title"/>
          </p:nvPr>
        </p:nvSpPr>
        <p:spPr>
          <a:xfrm>
            <a:off x="8046720" y="1045597"/>
            <a:ext cx="3633746" cy="1588422"/>
          </a:xfrm>
        </p:spPr>
        <p:txBody>
          <a:bodyPr anchor="b">
            <a:normAutofit/>
          </a:bodyPr>
          <a:lstStyle/>
          <a:p>
            <a:r>
              <a:rPr lang="en-GB" sz="3600" dirty="0"/>
              <a:t>The Central Character is Billy Waters</a:t>
            </a:r>
          </a:p>
        </p:txBody>
      </p:sp>
      <p:sp>
        <p:nvSpPr>
          <p:cNvPr id="8" name="Content Placeholder 7">
            <a:extLst>
              <a:ext uri="{FF2B5EF4-FFF2-40B4-BE49-F238E27FC236}">
                <a16:creationId xmlns:a16="http://schemas.microsoft.com/office/drawing/2014/main" id="{E0EE0CC3-AD86-2E44-4F52-B868B7D91B42}"/>
              </a:ext>
            </a:extLst>
          </p:cNvPr>
          <p:cNvSpPr>
            <a:spLocks noGrp="1"/>
          </p:cNvSpPr>
          <p:nvPr>
            <p:ph idx="1"/>
          </p:nvPr>
        </p:nvSpPr>
        <p:spPr>
          <a:xfrm>
            <a:off x="8046719" y="2722729"/>
            <a:ext cx="3633747" cy="2700062"/>
          </a:xfrm>
        </p:spPr>
        <p:txBody>
          <a:bodyPr>
            <a:normAutofit/>
          </a:bodyPr>
          <a:lstStyle/>
          <a:p>
            <a:r>
              <a:rPr lang="en-GB" sz="2000" b="0" i="0" dirty="0">
                <a:solidFill>
                  <a:srgbClr val="444444"/>
                </a:solidFill>
                <a:effectLst/>
                <a:latin typeface="Mallory Book"/>
              </a:rPr>
              <a:t>Billy Waters was born in the 1770s in New York.  When he grew up, he became a Royal Navy sailor, and lost a leg </a:t>
            </a:r>
            <a:r>
              <a:rPr lang="en-GB" sz="2000" dirty="0">
                <a:solidFill>
                  <a:srgbClr val="444444"/>
                </a:solidFill>
                <a:latin typeface="Mallory Book"/>
              </a:rPr>
              <a:t>in an accident.  He became </a:t>
            </a:r>
            <a:r>
              <a:rPr lang="en-GB" sz="2000" b="0" i="0" dirty="0">
                <a:solidFill>
                  <a:srgbClr val="444444"/>
                </a:solidFill>
                <a:effectLst/>
                <a:latin typeface="Mallory Book"/>
              </a:rPr>
              <a:t>one of London’s most famous street performers of the time. </a:t>
            </a:r>
            <a:endParaRPr lang="en-US" sz="2000" dirty="0"/>
          </a:p>
        </p:txBody>
      </p:sp>
    </p:spTree>
    <p:extLst>
      <p:ext uri="{BB962C8B-B14F-4D97-AF65-F5344CB8AC3E}">
        <p14:creationId xmlns:p14="http://schemas.microsoft.com/office/powerpoint/2010/main" val="1596276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FBAED-C469-706C-9CBB-5CCF6A7D201B}"/>
              </a:ext>
            </a:extLst>
          </p:cNvPr>
          <p:cNvSpPr>
            <a:spLocks noGrp="1"/>
          </p:cNvSpPr>
          <p:nvPr>
            <p:ph type="title"/>
          </p:nvPr>
        </p:nvSpPr>
        <p:spPr/>
        <p:txBody>
          <a:bodyPr>
            <a:normAutofit fontScale="90000"/>
          </a:bodyPr>
          <a:lstStyle/>
          <a:p>
            <a:r>
              <a:rPr lang="en-GB" dirty="0"/>
              <a:t>Everybody knew about Billy Waters because he got turned into a character in a hit play that was put on in London, America and Dublin, Ireland.  </a:t>
            </a:r>
          </a:p>
        </p:txBody>
      </p:sp>
      <p:sp>
        <p:nvSpPr>
          <p:cNvPr id="3" name="Content Placeholder 2">
            <a:extLst>
              <a:ext uri="{FF2B5EF4-FFF2-40B4-BE49-F238E27FC236}">
                <a16:creationId xmlns:a16="http://schemas.microsoft.com/office/drawing/2014/main" id="{180703AF-307B-6DA0-5128-8D585E22D087}"/>
              </a:ext>
            </a:extLst>
          </p:cNvPr>
          <p:cNvSpPr>
            <a:spLocks noGrp="1"/>
          </p:cNvSpPr>
          <p:nvPr>
            <p:ph idx="1"/>
          </p:nvPr>
        </p:nvSpPr>
        <p:spPr/>
        <p:txBody>
          <a:bodyPr>
            <a:normAutofit fontScale="92500" lnSpcReduction="20000"/>
          </a:bodyPr>
          <a:lstStyle/>
          <a:p>
            <a:pPr marL="0" indent="0">
              <a:buNone/>
            </a:pPr>
            <a:r>
              <a:rPr lang="en-GB" dirty="0"/>
              <a:t>“It ends up as quite a sad story because even though the producers of the play made an awful lot of money out of the play […] Waters didn’t make any money at all.  In fact, the story goes that because he was being represented not in a positive light I should say, but as somebody who was faking being deserving of charity […] somebody who was laughing at people who gave him money - because he was represented in </a:t>
            </a:r>
            <a:r>
              <a:rPr lang="en-GB" i="1" dirty="0"/>
              <a:t>this</a:t>
            </a:r>
            <a:r>
              <a:rPr lang="en-GB" dirty="0"/>
              <a:t> way, the story goes, people stopped helping him out, giving him money in real life […]  The real, horrible irony is that in order to get into the Adelphi Theatre in The Strand [where the play was on], the audience had to walk past </a:t>
            </a:r>
            <a:r>
              <a:rPr lang="en-GB" i="1" dirty="0"/>
              <a:t>actual</a:t>
            </a:r>
            <a:r>
              <a:rPr lang="en-GB" dirty="0"/>
              <a:t> Billy Waters doing his actual performance outside the theatre.  So they had to ignore him and go in and watch the stage character.  (Dr Mary L Shannon, </a:t>
            </a:r>
            <a:r>
              <a:rPr lang="en-GB" i="1" dirty="0"/>
              <a:t>Roehampton Talks</a:t>
            </a:r>
            <a:r>
              <a:rPr lang="en-GB" dirty="0"/>
              <a:t>)</a:t>
            </a:r>
          </a:p>
          <a:p>
            <a:pPr marL="0" indent="0">
              <a:buNone/>
            </a:pPr>
            <a:r>
              <a:rPr lang="en-GB" dirty="0"/>
              <a:t> https://www.youtube.com/watch?v=EQwbb2HA640</a:t>
            </a:r>
          </a:p>
        </p:txBody>
      </p:sp>
    </p:spTree>
    <p:extLst>
      <p:ext uri="{BB962C8B-B14F-4D97-AF65-F5344CB8AC3E}">
        <p14:creationId xmlns:p14="http://schemas.microsoft.com/office/powerpoint/2010/main" val="74947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866DB-17D5-B368-82D3-CFF8603C3385}"/>
              </a:ext>
            </a:extLst>
          </p:cNvPr>
          <p:cNvSpPr>
            <a:spLocks noGrp="1"/>
          </p:cNvSpPr>
          <p:nvPr>
            <p:ph type="title"/>
          </p:nvPr>
        </p:nvSpPr>
        <p:spPr/>
        <p:txBody>
          <a:bodyPr>
            <a:normAutofit fontScale="90000"/>
          </a:bodyPr>
          <a:lstStyle/>
          <a:p>
            <a:r>
              <a:rPr lang="en-GB" dirty="0"/>
              <a:t>What similarities do you notice between the London in </a:t>
            </a:r>
            <a:r>
              <a:rPr lang="en-GB" i="1" dirty="0"/>
              <a:t>A Christmas Carol </a:t>
            </a:r>
            <a:r>
              <a:rPr lang="en-GB" dirty="0"/>
              <a:t>and the London represented in the talk about Billy Waters?</a:t>
            </a:r>
          </a:p>
        </p:txBody>
      </p:sp>
      <p:sp>
        <p:nvSpPr>
          <p:cNvPr id="3" name="Content Placeholder 2">
            <a:extLst>
              <a:ext uri="{FF2B5EF4-FFF2-40B4-BE49-F238E27FC236}">
                <a16:creationId xmlns:a16="http://schemas.microsoft.com/office/drawing/2014/main" id="{51BBC483-B0E3-A2B3-76BB-9B0815FF5436}"/>
              </a:ext>
            </a:extLst>
          </p:cNvPr>
          <p:cNvSpPr>
            <a:spLocks noGrp="1"/>
          </p:cNvSpPr>
          <p:nvPr>
            <p:ph idx="1"/>
          </p:nvPr>
        </p:nvSpPr>
        <p:spPr/>
        <p:txBody>
          <a:bodyPr/>
          <a:lstStyle/>
          <a:p>
            <a:r>
              <a:rPr lang="en-GB" dirty="0"/>
              <a:t>Both show poor characters shut out from places (from shops in </a:t>
            </a:r>
            <a:r>
              <a:rPr lang="en-GB" i="1" dirty="0"/>
              <a:t>A Christmas Carol</a:t>
            </a:r>
            <a:r>
              <a:rPr lang="en-GB" dirty="0"/>
              <a:t>, and from the theatre in Dr Shannon’s talk).</a:t>
            </a:r>
          </a:p>
          <a:p>
            <a:r>
              <a:rPr lang="en-GB" dirty="0"/>
              <a:t>Both show a lack of concern from the rich (the Lord Mayor, and Scrooge in </a:t>
            </a:r>
            <a:r>
              <a:rPr lang="en-GB" i="1" dirty="0"/>
              <a:t>A Christmas Carol</a:t>
            </a:r>
            <a:r>
              <a:rPr lang="en-GB" dirty="0"/>
              <a:t>, and the theatre goers in Dr Shannon’s talk).</a:t>
            </a:r>
          </a:p>
          <a:p>
            <a:r>
              <a:rPr lang="en-GB" dirty="0"/>
              <a:t>Both show the rich benefitting from the poor (the people who light the way for the carriages, the labourers, the cooks and butlers in </a:t>
            </a:r>
            <a:r>
              <a:rPr lang="en-GB" i="1" dirty="0"/>
              <a:t>A Christmas Carol</a:t>
            </a:r>
            <a:r>
              <a:rPr lang="en-GB" dirty="0"/>
              <a:t>, and the theatre producers in Dr Shannon’s talk).</a:t>
            </a:r>
          </a:p>
          <a:p>
            <a:r>
              <a:rPr lang="en-GB" dirty="0"/>
              <a:t>This is a London where the class divide is clear.</a:t>
            </a:r>
          </a:p>
        </p:txBody>
      </p:sp>
    </p:spTree>
    <p:extLst>
      <p:ext uri="{BB962C8B-B14F-4D97-AF65-F5344CB8AC3E}">
        <p14:creationId xmlns:p14="http://schemas.microsoft.com/office/powerpoint/2010/main" val="154450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E2AD26-B177-11DB-D223-4C033390BAF9}"/>
              </a:ext>
            </a:extLst>
          </p:cNvPr>
          <p:cNvSpPr>
            <a:spLocks noGrp="1"/>
          </p:cNvSpPr>
          <p:nvPr>
            <p:ph type="title"/>
          </p:nvPr>
        </p:nvSpPr>
        <p:spPr>
          <a:xfrm>
            <a:off x="640080" y="325369"/>
            <a:ext cx="4368602" cy="1956841"/>
          </a:xfrm>
        </p:spPr>
        <p:txBody>
          <a:bodyPr anchor="b">
            <a:normAutofit/>
          </a:bodyPr>
          <a:lstStyle/>
          <a:p>
            <a:r>
              <a:rPr lang="en-GB" sz="3000"/>
              <a:t>Your Assignment:  find out ten facts about the Industrial Revolution.</a:t>
            </a:r>
            <a:br>
              <a:rPr lang="en-GB" sz="3000"/>
            </a:br>
            <a:endParaRPr lang="en-GB" sz="3000"/>
          </a:p>
        </p:txBody>
      </p:sp>
      <p:sp>
        <p:nvSpPr>
          <p:cNvPr id="2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3A6A521-60EA-3737-E94C-03B1C7CECD63}"/>
              </a:ext>
            </a:extLst>
          </p:cNvPr>
          <p:cNvSpPr>
            <a:spLocks noGrp="1"/>
          </p:cNvSpPr>
          <p:nvPr>
            <p:ph idx="1"/>
          </p:nvPr>
        </p:nvSpPr>
        <p:spPr>
          <a:xfrm>
            <a:off x="640080" y="2872899"/>
            <a:ext cx="4243589" cy="3320668"/>
          </a:xfrm>
        </p:spPr>
        <p:txBody>
          <a:bodyPr>
            <a:normAutofit/>
          </a:bodyPr>
          <a:lstStyle/>
          <a:p>
            <a:r>
              <a:rPr lang="en-GB" sz="2200" dirty="0"/>
              <a:t>You might start by thinking about when it happened.</a:t>
            </a:r>
          </a:p>
          <a:p>
            <a:r>
              <a:rPr lang="en-GB" sz="2200" dirty="0"/>
              <a:t>How did it affect London?</a:t>
            </a:r>
          </a:p>
          <a:p>
            <a:r>
              <a:rPr lang="en-GB" sz="2200" dirty="0"/>
              <a:t>How did it affect the population, for example?</a:t>
            </a:r>
          </a:p>
          <a:p>
            <a:r>
              <a:rPr lang="en-GB" sz="2200" dirty="0"/>
              <a:t>How did it affect the division between the classes?</a:t>
            </a:r>
          </a:p>
          <a:p>
            <a:r>
              <a:rPr lang="en-GB" sz="2200" dirty="0"/>
              <a:t>How did it affect the pollution?  </a:t>
            </a:r>
          </a:p>
        </p:txBody>
      </p:sp>
      <p:pic>
        <p:nvPicPr>
          <p:cNvPr id="5" name="Picture 4" descr="A painting of men working in a factory&#10;&#10;AI-generated content may be incorrect.">
            <a:extLst>
              <a:ext uri="{FF2B5EF4-FFF2-40B4-BE49-F238E27FC236}">
                <a16:creationId xmlns:a16="http://schemas.microsoft.com/office/drawing/2014/main" id="{8055D247-540B-C62A-449E-714FAC06924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 b="155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TextBox 5">
            <a:extLst>
              <a:ext uri="{FF2B5EF4-FFF2-40B4-BE49-F238E27FC236}">
                <a16:creationId xmlns:a16="http://schemas.microsoft.com/office/drawing/2014/main" id="{14CEFD3E-7E94-B096-49D0-E146D131004F}"/>
              </a:ext>
            </a:extLst>
          </p:cNvPr>
          <p:cNvSpPr txBox="1"/>
          <p:nvPr/>
        </p:nvSpPr>
        <p:spPr>
          <a:xfrm>
            <a:off x="9759924" y="6657945"/>
            <a:ext cx="2432076"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en.wikipedia.org/wiki/Industrial_Age">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2011133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4AFD6-48F0-9062-F531-D168C28D2D63}"/>
              </a:ext>
            </a:extLst>
          </p:cNvPr>
          <p:cNvSpPr>
            <a:spLocks noGrp="1"/>
          </p:cNvSpPr>
          <p:nvPr>
            <p:ph type="title"/>
          </p:nvPr>
        </p:nvSpPr>
        <p:spPr/>
        <p:txBody>
          <a:bodyPr/>
          <a:lstStyle/>
          <a:p>
            <a:r>
              <a:rPr lang="en-GB" dirty="0"/>
              <a:t>For further information about Billy Waters, and free teaching resources see:</a:t>
            </a:r>
          </a:p>
        </p:txBody>
      </p:sp>
      <p:pic>
        <p:nvPicPr>
          <p:cNvPr id="5" name="Content Placeholder 4">
            <a:extLst>
              <a:ext uri="{FF2B5EF4-FFF2-40B4-BE49-F238E27FC236}">
                <a16:creationId xmlns:a16="http://schemas.microsoft.com/office/drawing/2014/main" id="{44C7926B-C927-D6D2-603D-E6111E7021C4}"/>
              </a:ext>
            </a:extLst>
          </p:cNvPr>
          <p:cNvPicPr>
            <a:picLocks noGrp="1" noChangeAspect="1"/>
          </p:cNvPicPr>
          <p:nvPr>
            <p:ph idx="1"/>
          </p:nvPr>
        </p:nvPicPr>
        <p:blipFill>
          <a:blip r:embed="rId2"/>
          <a:stretch>
            <a:fillRect/>
          </a:stretch>
        </p:blipFill>
        <p:spPr>
          <a:xfrm>
            <a:off x="4381604" y="1825625"/>
            <a:ext cx="3428792" cy="4351338"/>
          </a:xfrm>
        </p:spPr>
      </p:pic>
      <p:sp>
        <p:nvSpPr>
          <p:cNvPr id="7" name="TextBox 6">
            <a:extLst>
              <a:ext uri="{FF2B5EF4-FFF2-40B4-BE49-F238E27FC236}">
                <a16:creationId xmlns:a16="http://schemas.microsoft.com/office/drawing/2014/main" id="{2206909D-BCBA-4DA9-B5C4-76E22B6846EA}"/>
              </a:ext>
            </a:extLst>
          </p:cNvPr>
          <p:cNvSpPr txBox="1"/>
          <p:nvPr/>
        </p:nvSpPr>
        <p:spPr>
          <a:xfrm>
            <a:off x="3559277" y="6176963"/>
            <a:ext cx="6096000" cy="369332"/>
          </a:xfrm>
          <a:prstGeom prst="rect">
            <a:avLst/>
          </a:prstGeom>
          <a:noFill/>
        </p:spPr>
        <p:txBody>
          <a:bodyPr wrap="square">
            <a:spAutoFit/>
          </a:bodyPr>
          <a:lstStyle/>
          <a:p>
            <a:r>
              <a:rPr lang="en-GB" dirty="0"/>
              <a:t>https://ageofrevolution.org/home/billy-waters/</a:t>
            </a:r>
          </a:p>
        </p:txBody>
      </p:sp>
    </p:spTree>
    <p:extLst>
      <p:ext uri="{BB962C8B-B14F-4D97-AF65-F5344CB8AC3E}">
        <p14:creationId xmlns:p14="http://schemas.microsoft.com/office/powerpoint/2010/main" val="2610457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F4769-A915-1141-919F-D89FD8CC3CB4}"/>
              </a:ext>
            </a:extLst>
          </p:cNvPr>
          <p:cNvSpPr>
            <a:spLocks noGrp="1"/>
          </p:cNvSpPr>
          <p:nvPr>
            <p:ph type="title"/>
          </p:nvPr>
        </p:nvSpPr>
        <p:spPr/>
        <p:txBody>
          <a:bodyPr/>
          <a:lstStyle/>
          <a:p>
            <a:r>
              <a:rPr lang="en-GB" dirty="0"/>
              <a:t>Read this passage from </a:t>
            </a:r>
            <a:r>
              <a:rPr lang="en-GB" i="1" dirty="0"/>
              <a:t>The Christmas Carol</a:t>
            </a:r>
          </a:p>
        </p:txBody>
      </p:sp>
      <p:sp>
        <p:nvSpPr>
          <p:cNvPr id="3" name="Content Placeholder 2">
            <a:extLst>
              <a:ext uri="{FF2B5EF4-FFF2-40B4-BE49-F238E27FC236}">
                <a16:creationId xmlns:a16="http://schemas.microsoft.com/office/drawing/2014/main" id="{29C4F803-5592-D535-C83E-85022EDC13D9}"/>
              </a:ext>
            </a:extLst>
          </p:cNvPr>
          <p:cNvSpPr>
            <a:spLocks noGrp="1"/>
          </p:cNvSpPr>
          <p:nvPr>
            <p:ph idx="1"/>
          </p:nvPr>
        </p:nvSpPr>
        <p:spPr/>
        <p:txBody>
          <a:bodyPr/>
          <a:lstStyle/>
          <a:p>
            <a:r>
              <a:rPr lang="en-GB" sz="1800" kern="100" dirty="0">
                <a:effectLst/>
                <a:latin typeface="Aptos" panose="020B0004020202020204" pitchFamily="34" charset="0"/>
                <a:ea typeface="Aptos" panose="020B0004020202020204" pitchFamily="34" charset="0"/>
                <a:cs typeface="Times New Roman" panose="02020603050405020304" pitchFamily="18" charset="0"/>
              </a:rPr>
              <a:t>Meanwhile the fog and darkness thickened so, that people ran about with flaring links, proffering their services to go before horses in carriages, and conduct them on their way. The ancient tower of a church, whose gruff old bell was always peeping slily down at Scrooge out of a Gothic window in the wall, became invisible, and struck the hours and quarters in the clouds, with tremulous vibrations afterwards as if its teeth were chattering in its frozen head up there. The cold became intense. In the main street, at the corner of the court, some labourers were repairing the gas-pipes, and had lighted a great fire in a brazier, round which a party of ragged men and boys were gathered: warming their hands and winking their eyes before the blaze in rapture. The water-plug being left in solitude, its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overflowings</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sullenly congealed, and turned to misanthropic ice. The brightness of the shops where holly sprigs and berries crackled in the lamp heat of the windows, made pale faces ruddy as they passed. Poulterers’ and grocers’ trades became a splendid joke: a glorious pageant, with which it was next to impossible to believe that such dull principles as bargain and sale had anything to do. The Lord Mayor, in the stronghold of the mighty Mansion House, gave orders to his fifty cooks and butlers to keep Christmas as a Lord Mayor’s household should; and even the little tailor, whom he had fined five shillings on the previous Monday for being drunk and bloodthirsty in the streets, stirred up to-morrow’s pudding in his garret, while his lean wife and the baby sallied out to buy the beef.</a:t>
            </a:r>
          </a:p>
          <a:p>
            <a:endParaRPr lang="en-GB" dirty="0"/>
          </a:p>
        </p:txBody>
      </p:sp>
    </p:spTree>
    <p:extLst>
      <p:ext uri="{BB962C8B-B14F-4D97-AF65-F5344CB8AC3E}">
        <p14:creationId xmlns:p14="http://schemas.microsoft.com/office/powerpoint/2010/main" val="3985992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812A1-5E49-8A10-DC6A-AF320EDAF658}"/>
              </a:ext>
            </a:extLst>
          </p:cNvPr>
          <p:cNvSpPr>
            <a:spLocks noGrp="1"/>
          </p:cNvSpPr>
          <p:nvPr>
            <p:ph type="title"/>
          </p:nvPr>
        </p:nvSpPr>
        <p:spPr/>
        <p:txBody>
          <a:bodyPr/>
          <a:lstStyle/>
          <a:p>
            <a:r>
              <a:rPr lang="en-GB" dirty="0"/>
              <a:t>What words didn’t you understand?  Write them into your text ….</a:t>
            </a:r>
          </a:p>
        </p:txBody>
      </p:sp>
      <p:sp>
        <p:nvSpPr>
          <p:cNvPr id="3" name="Content Placeholder 2">
            <a:extLst>
              <a:ext uri="{FF2B5EF4-FFF2-40B4-BE49-F238E27FC236}">
                <a16:creationId xmlns:a16="http://schemas.microsoft.com/office/drawing/2014/main" id="{6B06C1D2-A7F2-0941-7445-4409BD63E2AC}"/>
              </a:ext>
            </a:extLst>
          </p:cNvPr>
          <p:cNvSpPr>
            <a:spLocks noGrp="1"/>
          </p:cNvSpPr>
          <p:nvPr>
            <p:ph idx="1"/>
          </p:nvPr>
        </p:nvSpPr>
        <p:spPr/>
        <p:txBody>
          <a:bodyPr numCol="2">
            <a:normAutofit/>
          </a:bodyPr>
          <a:lstStyle/>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Flaring links -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torches often made of wax, used to light the streets. </a:t>
            </a:r>
          </a:p>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Proffering –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to offer or put forward</a:t>
            </a:r>
          </a:p>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Tremulous -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shaking</a:t>
            </a:r>
          </a:p>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Brazier -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a mobile heater that uses lighted coals to warm people. </a:t>
            </a:r>
          </a:p>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Water-plug –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a fire hydrant, (here it has frozen up).</a:t>
            </a:r>
          </a:p>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Poulterers –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a butcher’s shop that only sells chicken, turkey, duck etc.</a:t>
            </a:r>
          </a:p>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Pageant -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a public entertainment, often with performance and costumes.</a:t>
            </a:r>
          </a:p>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Stronghold –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a place that has been protected against attack</a:t>
            </a:r>
          </a:p>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Mansion House –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name of the house where the Lord Mayor of London lived</a:t>
            </a:r>
          </a:p>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Garret –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a top-floor or attic room</a:t>
            </a:r>
          </a:p>
          <a:p>
            <a:pPr>
              <a:lnSpc>
                <a:spcPct val="115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Sallied out –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to leave a place, often energetically</a:t>
            </a:r>
          </a:p>
          <a:p>
            <a:endParaRPr lang="en-GB" dirty="0"/>
          </a:p>
        </p:txBody>
      </p:sp>
    </p:spTree>
    <p:extLst>
      <p:ext uri="{BB962C8B-B14F-4D97-AF65-F5344CB8AC3E}">
        <p14:creationId xmlns:p14="http://schemas.microsoft.com/office/powerpoint/2010/main" val="97733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500"/>
                                        <p:tgtEl>
                                          <p:spTgt spid="3">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500"/>
                                        <p:tgtEl>
                                          <p:spTgt spid="3">
                                            <p:txEl>
                                              <p:pRg st="9" end="9"/>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Effect transition="in" filter="fade">
                                      <p:cBhvr>
                                        <p:cTn id="6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F5AE96-5EBD-05B5-49C6-105F92B9FF6F}"/>
              </a:ext>
            </a:extLst>
          </p:cNvPr>
          <p:cNvSpPr>
            <a:spLocks noGrp="1"/>
          </p:cNvSpPr>
          <p:nvPr>
            <p:ph type="title"/>
          </p:nvPr>
        </p:nvSpPr>
        <p:spPr>
          <a:xfrm>
            <a:off x="635000" y="640823"/>
            <a:ext cx="3418659" cy="5583148"/>
          </a:xfrm>
        </p:spPr>
        <p:txBody>
          <a:bodyPr anchor="ctr">
            <a:normAutofit/>
          </a:bodyPr>
          <a:lstStyle/>
          <a:p>
            <a:r>
              <a:rPr lang="en-GB" sz="3800" dirty="0"/>
              <a:t>Two teams:  Team One:  collect all the words in the extract to do with “things”.  Team Two:  collect all the words to do with “people”</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578237F-DE7A-8936-4698-5AB513BC9407}"/>
              </a:ext>
            </a:extLst>
          </p:cNvPr>
          <p:cNvGraphicFramePr>
            <a:graphicFrameLocks noGrp="1"/>
          </p:cNvGraphicFramePr>
          <p:nvPr>
            <p:ph idx="1"/>
            <p:extLst>
              <p:ext uri="{D42A27DB-BD31-4B8C-83A1-F6EECF244321}">
                <p14:modId xmlns:p14="http://schemas.microsoft.com/office/powerpoint/2010/main" val="136835801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2165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261EC-1BDC-2C7F-83C4-7F200E732B2D}"/>
              </a:ext>
            </a:extLst>
          </p:cNvPr>
          <p:cNvSpPr>
            <a:spLocks noGrp="1"/>
          </p:cNvSpPr>
          <p:nvPr>
            <p:ph type="title"/>
          </p:nvPr>
        </p:nvSpPr>
        <p:spPr>
          <a:xfrm>
            <a:off x="838200" y="173101"/>
            <a:ext cx="10515600" cy="787019"/>
          </a:xfrm>
        </p:spPr>
        <p:txBody>
          <a:bodyPr/>
          <a:lstStyle/>
          <a:p>
            <a:r>
              <a:rPr lang="en-GB" dirty="0"/>
              <a:t>How many did you get?</a:t>
            </a:r>
          </a:p>
        </p:txBody>
      </p:sp>
      <p:graphicFrame>
        <p:nvGraphicFramePr>
          <p:cNvPr id="4" name="Content Placeholder 3">
            <a:extLst>
              <a:ext uri="{FF2B5EF4-FFF2-40B4-BE49-F238E27FC236}">
                <a16:creationId xmlns:a16="http://schemas.microsoft.com/office/drawing/2014/main" id="{616D683F-01BD-778A-7EA6-587BC35F6140}"/>
              </a:ext>
            </a:extLst>
          </p:cNvPr>
          <p:cNvGraphicFramePr>
            <a:graphicFrameLocks noGrp="1"/>
          </p:cNvGraphicFramePr>
          <p:nvPr>
            <p:ph idx="1"/>
            <p:extLst>
              <p:ext uri="{D42A27DB-BD31-4B8C-83A1-F6EECF244321}">
                <p14:modId xmlns:p14="http://schemas.microsoft.com/office/powerpoint/2010/main" val="3469310186"/>
              </p:ext>
            </p:extLst>
          </p:nvPr>
        </p:nvGraphicFramePr>
        <p:xfrm>
          <a:off x="399288" y="827659"/>
          <a:ext cx="11393424" cy="5857240"/>
        </p:xfrm>
        <a:graphic>
          <a:graphicData uri="http://schemas.openxmlformats.org/drawingml/2006/table">
            <a:tbl>
              <a:tblPr firstRow="1" bandRow="1">
                <a:tableStyleId>{5C22544A-7EE6-4342-B048-85BDC9FD1C3A}</a:tableStyleId>
              </a:tblPr>
              <a:tblGrid>
                <a:gridCol w="5696712">
                  <a:extLst>
                    <a:ext uri="{9D8B030D-6E8A-4147-A177-3AD203B41FA5}">
                      <a16:colId xmlns:a16="http://schemas.microsoft.com/office/drawing/2014/main" val="382500404"/>
                    </a:ext>
                  </a:extLst>
                </a:gridCol>
                <a:gridCol w="5696712">
                  <a:extLst>
                    <a:ext uri="{9D8B030D-6E8A-4147-A177-3AD203B41FA5}">
                      <a16:colId xmlns:a16="http://schemas.microsoft.com/office/drawing/2014/main" val="456740454"/>
                    </a:ext>
                  </a:extLst>
                </a:gridCol>
              </a:tblGrid>
              <a:tr h="370840">
                <a:tc>
                  <a:txBody>
                    <a:bodyPr/>
                    <a:lstStyle/>
                    <a:p>
                      <a:r>
                        <a:rPr lang="en-GB" dirty="0"/>
                        <a:t>THINGS</a:t>
                      </a:r>
                    </a:p>
                  </a:txBody>
                  <a:tcPr/>
                </a:tc>
                <a:tc>
                  <a:txBody>
                    <a:bodyPr/>
                    <a:lstStyle/>
                    <a:p>
                      <a:r>
                        <a:rPr lang="en-GB" dirty="0"/>
                        <a:t>PEOPLE</a:t>
                      </a:r>
                    </a:p>
                  </a:txBody>
                  <a:tcPr/>
                </a:tc>
                <a:extLst>
                  <a:ext uri="{0D108BD9-81ED-4DB2-BD59-A6C34878D82A}">
                    <a16:rowId xmlns:a16="http://schemas.microsoft.com/office/drawing/2014/main" val="3702415469"/>
                  </a:ext>
                </a:extLst>
              </a:tr>
              <a:tr h="370840">
                <a:tc>
                  <a:txBody>
                    <a:bodyPr/>
                    <a:lstStyle/>
                    <a:p>
                      <a:r>
                        <a:rPr lang="en-GB" sz="1400" kern="100" dirty="0">
                          <a:effectLst/>
                          <a:latin typeface="Aptos" panose="020B0004020202020204" pitchFamily="34" charset="0"/>
                          <a:ea typeface="Aptos" panose="020B0004020202020204" pitchFamily="34" charset="0"/>
                          <a:cs typeface="Times New Roman" panose="02020603050405020304" pitchFamily="18" charset="0"/>
                        </a:rPr>
                        <a:t>fog </a:t>
                      </a:r>
                    </a:p>
                    <a:p>
                      <a:r>
                        <a:rPr lang="en-GB" sz="1400" kern="100" dirty="0">
                          <a:latin typeface="Aptos" panose="020B0004020202020204" pitchFamily="34" charset="0"/>
                          <a:ea typeface="Aptos" panose="020B0004020202020204" pitchFamily="34" charset="0"/>
                          <a:cs typeface="Times New Roman" panose="02020603050405020304" pitchFamily="18" charset="0"/>
                        </a:rPr>
                        <a:t>darkness </a:t>
                      </a:r>
                    </a:p>
                    <a:p>
                      <a:r>
                        <a:rPr lang="en-GB" sz="1400" kern="100" dirty="0">
                          <a:latin typeface="Aptos" panose="020B0004020202020204" pitchFamily="34" charset="0"/>
                          <a:ea typeface="Aptos" panose="020B0004020202020204" pitchFamily="34" charset="0"/>
                          <a:cs typeface="Times New Roman" panose="02020603050405020304" pitchFamily="18" charset="0"/>
                        </a:rPr>
                        <a:t>flaring links</a:t>
                      </a:r>
                    </a:p>
                    <a:p>
                      <a:r>
                        <a:rPr lang="en-GB" sz="1400" kern="100" dirty="0">
                          <a:latin typeface="Aptos" panose="020B0004020202020204" pitchFamily="34" charset="0"/>
                          <a:ea typeface="Aptos" panose="020B0004020202020204" pitchFamily="34" charset="0"/>
                          <a:cs typeface="Times New Roman" panose="02020603050405020304" pitchFamily="18" charset="0"/>
                        </a:rPr>
                        <a:t>Horses</a:t>
                      </a:r>
                    </a:p>
                    <a:p>
                      <a:r>
                        <a:rPr lang="en-GB" sz="1400" kern="100" dirty="0">
                          <a:latin typeface="Aptos" panose="020B0004020202020204" pitchFamily="34" charset="0"/>
                          <a:ea typeface="Aptos" panose="020B0004020202020204" pitchFamily="34" charset="0"/>
                          <a:cs typeface="Times New Roman" panose="02020603050405020304" pitchFamily="18" charset="0"/>
                        </a:rPr>
                        <a:t>Carriages</a:t>
                      </a:r>
                    </a:p>
                    <a:p>
                      <a:r>
                        <a:rPr lang="en-GB" sz="1400" kern="100" dirty="0">
                          <a:latin typeface="Aptos" panose="020B0004020202020204" pitchFamily="34" charset="0"/>
                          <a:ea typeface="Aptos" panose="020B0004020202020204" pitchFamily="34" charset="0"/>
                          <a:cs typeface="Times New Roman" panose="02020603050405020304" pitchFamily="18" charset="0"/>
                        </a:rPr>
                        <a:t>tower of a church</a:t>
                      </a:r>
                    </a:p>
                    <a:p>
                      <a:r>
                        <a:rPr lang="en-GB" sz="1400" kern="100" dirty="0">
                          <a:latin typeface="Aptos" panose="020B0004020202020204" pitchFamily="34" charset="0"/>
                          <a:ea typeface="Aptos" panose="020B0004020202020204" pitchFamily="34" charset="0"/>
                          <a:cs typeface="Times New Roman" panose="02020603050405020304" pitchFamily="18" charset="0"/>
                        </a:rPr>
                        <a:t>Bell</a:t>
                      </a:r>
                    </a:p>
                    <a:p>
                      <a:r>
                        <a:rPr lang="en-GB" sz="1400" kern="100" dirty="0">
                          <a:effectLst/>
                          <a:latin typeface="Aptos" panose="020B0004020202020204" pitchFamily="34" charset="0"/>
                          <a:ea typeface="Aptos" panose="020B0004020202020204" pitchFamily="34" charset="0"/>
                          <a:cs typeface="Times New Roman" panose="02020603050405020304" pitchFamily="18" charset="0"/>
                        </a:rPr>
                        <a:t>Gothic window in </a:t>
                      </a:r>
                      <a:r>
                        <a:rPr lang="en-GB" sz="1400" kern="100" dirty="0">
                          <a:latin typeface="Aptos" panose="020B0004020202020204" pitchFamily="34" charset="0"/>
                          <a:ea typeface="Aptos" panose="020B0004020202020204" pitchFamily="34" charset="0"/>
                          <a:cs typeface="Times New Roman" panose="02020603050405020304" pitchFamily="18" charset="0"/>
                        </a:rPr>
                        <a:t>the wall</a:t>
                      </a:r>
                    </a:p>
                    <a:p>
                      <a:r>
                        <a:rPr lang="en-GB" sz="1400" kern="100" dirty="0">
                          <a:latin typeface="Aptos" panose="020B0004020202020204" pitchFamily="34" charset="0"/>
                          <a:ea typeface="Aptos" panose="020B0004020202020204" pitchFamily="34" charset="0"/>
                          <a:cs typeface="Times New Roman" panose="02020603050405020304" pitchFamily="18" charset="0"/>
                        </a:rPr>
                        <a:t>Clouds</a:t>
                      </a:r>
                    </a:p>
                    <a:p>
                      <a:r>
                        <a:rPr lang="en-GB" sz="1400" kern="100" dirty="0">
                          <a:latin typeface="Aptos" panose="020B0004020202020204" pitchFamily="34" charset="0"/>
                          <a:ea typeface="Aptos" panose="020B0004020202020204" pitchFamily="34" charset="0"/>
                          <a:cs typeface="Times New Roman" panose="02020603050405020304" pitchFamily="18" charset="0"/>
                        </a:rPr>
                        <a:t>main street</a:t>
                      </a:r>
                    </a:p>
                    <a:p>
                      <a:r>
                        <a:rPr lang="en-GB" sz="1400" kern="100" dirty="0">
                          <a:latin typeface="Aptos" panose="020B0004020202020204" pitchFamily="34" charset="0"/>
                          <a:ea typeface="Aptos" panose="020B0004020202020204" pitchFamily="34" charset="0"/>
                          <a:cs typeface="Times New Roman" panose="02020603050405020304" pitchFamily="18" charset="0"/>
                        </a:rPr>
                        <a:t>Court</a:t>
                      </a:r>
                    </a:p>
                    <a:p>
                      <a:r>
                        <a:rPr lang="en-GB" sz="1400" kern="100" dirty="0">
                          <a:latin typeface="Aptos" panose="020B0004020202020204" pitchFamily="34" charset="0"/>
                          <a:ea typeface="Aptos" panose="020B0004020202020204" pitchFamily="34" charset="0"/>
                          <a:cs typeface="Times New Roman" panose="02020603050405020304" pitchFamily="18" charset="0"/>
                        </a:rPr>
                        <a:t>gas-pipes</a:t>
                      </a:r>
                    </a:p>
                    <a:p>
                      <a:r>
                        <a:rPr lang="en-GB" sz="1400" kern="100" dirty="0">
                          <a:latin typeface="Aptos" panose="020B0004020202020204" pitchFamily="34" charset="0"/>
                          <a:ea typeface="Aptos" panose="020B0004020202020204" pitchFamily="34" charset="0"/>
                          <a:cs typeface="Times New Roman" panose="02020603050405020304" pitchFamily="18" charset="0"/>
                        </a:rPr>
                        <a:t>great fire in a brazier</a:t>
                      </a:r>
                    </a:p>
                    <a:p>
                      <a:r>
                        <a:rPr lang="en-GB" sz="1400" kern="100" dirty="0">
                          <a:latin typeface="Aptos" panose="020B0004020202020204" pitchFamily="34" charset="0"/>
                          <a:ea typeface="Aptos" panose="020B0004020202020204" pitchFamily="34" charset="0"/>
                          <a:cs typeface="Times New Roman" panose="02020603050405020304" pitchFamily="18" charset="0"/>
                        </a:rPr>
                        <a:t>Blaze</a:t>
                      </a:r>
                    </a:p>
                    <a:p>
                      <a:r>
                        <a:rPr lang="en-GB" sz="1400" kern="100" dirty="0">
                          <a:latin typeface="Aptos" panose="020B0004020202020204" pitchFamily="34" charset="0"/>
                          <a:ea typeface="Aptos" panose="020B0004020202020204" pitchFamily="34" charset="0"/>
                          <a:cs typeface="Times New Roman" panose="02020603050405020304" pitchFamily="18" charset="0"/>
                        </a:rPr>
                        <a:t>water-plug</a:t>
                      </a:r>
                    </a:p>
                    <a:p>
                      <a:r>
                        <a:rPr lang="en-GB" sz="1400" kern="100" dirty="0">
                          <a:latin typeface="Aptos" panose="020B0004020202020204" pitchFamily="34" charset="0"/>
                          <a:ea typeface="Aptos" panose="020B0004020202020204" pitchFamily="34" charset="0"/>
                          <a:cs typeface="Times New Roman" panose="02020603050405020304" pitchFamily="18" charset="0"/>
                        </a:rPr>
                        <a:t>Ice</a:t>
                      </a:r>
                    </a:p>
                    <a:p>
                      <a:r>
                        <a:rPr lang="en-GB" sz="1400" kern="100" dirty="0">
                          <a:latin typeface="Aptos" panose="020B0004020202020204" pitchFamily="34" charset="0"/>
                          <a:ea typeface="Aptos" panose="020B0004020202020204" pitchFamily="34" charset="0"/>
                          <a:cs typeface="Times New Roman" panose="02020603050405020304" pitchFamily="18" charset="0"/>
                        </a:rPr>
                        <a:t>Shops</a:t>
                      </a:r>
                    </a:p>
                    <a:p>
                      <a:r>
                        <a:rPr lang="en-GB" sz="1400" kern="100" dirty="0">
                          <a:effectLst/>
                          <a:latin typeface="Aptos" panose="020B0004020202020204" pitchFamily="34" charset="0"/>
                          <a:ea typeface="Aptos" panose="020B0004020202020204" pitchFamily="34" charset="0"/>
                          <a:cs typeface="Times New Roman" panose="02020603050405020304" pitchFamily="18" charset="0"/>
                        </a:rPr>
                        <a:t>holly sprigs and berries</a:t>
                      </a:r>
                    </a:p>
                    <a:p>
                      <a:r>
                        <a:rPr lang="en-GB" sz="1400" kern="100" dirty="0">
                          <a:effectLst/>
                          <a:latin typeface="Aptos" panose="020B0004020202020204" pitchFamily="34" charset="0"/>
                          <a:ea typeface="Aptos" panose="020B0004020202020204" pitchFamily="34" charset="0"/>
                          <a:cs typeface="Times New Roman" panose="02020603050405020304" pitchFamily="18" charset="0"/>
                        </a:rPr>
                        <a:t>lamp heat of </a:t>
                      </a:r>
                      <a:r>
                        <a:rPr lang="en-GB" sz="1400" kern="100" dirty="0">
                          <a:latin typeface="Aptos" panose="020B0004020202020204" pitchFamily="34" charset="0"/>
                          <a:ea typeface="Aptos" panose="020B0004020202020204" pitchFamily="34" charset="0"/>
                          <a:cs typeface="Times New Roman" panose="02020603050405020304" pitchFamily="18" charset="0"/>
                        </a:rPr>
                        <a:t>the windows</a:t>
                      </a:r>
                    </a:p>
                    <a:p>
                      <a:r>
                        <a:rPr lang="en-GB" sz="1400" kern="100" dirty="0">
                          <a:latin typeface="Aptos" panose="020B0004020202020204" pitchFamily="34" charset="0"/>
                          <a:ea typeface="Aptos" panose="020B0004020202020204" pitchFamily="34" charset="0"/>
                          <a:cs typeface="Times New Roman" panose="02020603050405020304" pitchFamily="18" charset="0"/>
                        </a:rPr>
                        <a:t>Poulterers’ and grocers’ trades</a:t>
                      </a:r>
                    </a:p>
                    <a:p>
                      <a:r>
                        <a:rPr lang="en-GB" sz="1400" kern="100" dirty="0">
                          <a:latin typeface="Aptos" panose="020B0004020202020204" pitchFamily="34" charset="0"/>
                          <a:ea typeface="Aptos" panose="020B0004020202020204" pitchFamily="34" charset="0"/>
                          <a:cs typeface="Times New Roman" panose="02020603050405020304" pitchFamily="18" charset="0"/>
                        </a:rPr>
                        <a:t>Pageant</a:t>
                      </a:r>
                    </a:p>
                    <a:p>
                      <a:r>
                        <a:rPr lang="en-GB" sz="1400" kern="100" dirty="0">
                          <a:latin typeface="Aptos" panose="020B0004020202020204" pitchFamily="34" charset="0"/>
                          <a:ea typeface="Aptos" panose="020B0004020202020204" pitchFamily="34" charset="0"/>
                          <a:cs typeface="Times New Roman" panose="02020603050405020304" pitchFamily="18" charset="0"/>
                        </a:rPr>
                        <a:t>streets</a:t>
                      </a:r>
                    </a:p>
                    <a:p>
                      <a:r>
                        <a:rPr lang="en-GB" sz="1400" kern="100" dirty="0">
                          <a:latin typeface="Aptos" panose="020B0004020202020204" pitchFamily="34" charset="0"/>
                          <a:ea typeface="Aptos" panose="020B0004020202020204" pitchFamily="34" charset="0"/>
                          <a:cs typeface="Times New Roman" panose="02020603050405020304" pitchFamily="18" charset="0"/>
                        </a:rPr>
                        <a:t>Garret</a:t>
                      </a:r>
                    </a:p>
                    <a:p>
                      <a:r>
                        <a:rPr lang="en-GB" sz="1400" kern="100" dirty="0">
                          <a:effectLst/>
                          <a:latin typeface="Aptos" panose="020B0004020202020204" pitchFamily="34" charset="0"/>
                          <a:ea typeface="Aptos" panose="020B0004020202020204" pitchFamily="34" charset="0"/>
                          <a:cs typeface="Times New Roman" panose="02020603050405020304" pitchFamily="18" charset="0"/>
                        </a:rPr>
                        <a:t>bee</a:t>
                      </a:r>
                      <a:r>
                        <a:rPr lang="en-GB" sz="1400" kern="100" dirty="0">
                          <a:latin typeface="Aptos" panose="020B0004020202020204" pitchFamily="34" charset="0"/>
                          <a:ea typeface="Aptos" panose="020B0004020202020204" pitchFamily="34" charset="0"/>
                          <a:cs typeface="Times New Roman" panose="02020603050405020304" pitchFamily="18" charset="0"/>
                        </a:rPr>
                        <a:t>f</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a:txBody>
                  <a:tcPr/>
                </a:tc>
                <a:tc>
                  <a:txBody>
                    <a:bodyPr/>
                    <a:lstStyle/>
                    <a:p>
                      <a:r>
                        <a:rPr lang="en-GB" sz="1800" kern="100" dirty="0">
                          <a:effectLst/>
                          <a:latin typeface="Aptos" panose="020B0004020202020204" pitchFamily="34" charset="0"/>
                          <a:ea typeface="Aptos" panose="020B0004020202020204" pitchFamily="34" charset="0"/>
                          <a:cs typeface="Times New Roman" panose="02020603050405020304" pitchFamily="18" charset="0"/>
                        </a:rPr>
                        <a:t>People</a:t>
                      </a: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Scrooge </a:t>
                      </a: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Labourers</a:t>
                      </a: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ragged men </a:t>
                      </a:r>
                      <a:r>
                        <a:rPr lang="en-GB"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and boys</a:t>
                      </a:r>
                      <a:r>
                        <a:rPr lang="en-GB" kern="100" dirty="0">
                          <a:solidFill>
                            <a:schemeClr val="tx1"/>
                          </a:solidFill>
                          <a:latin typeface="Aptos" panose="020B0004020202020204" pitchFamily="34" charset="0"/>
                          <a:ea typeface="Aptos" panose="020B0004020202020204" pitchFamily="34" charset="0"/>
                          <a:cs typeface="Times New Roman" panose="02020603050405020304" pitchFamily="18" charset="0"/>
                        </a:rPr>
                        <a:t> </a:t>
                      </a: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The Lord Mayor</a:t>
                      </a: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cooks and butlers </a:t>
                      </a: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little tailor</a:t>
                      </a:r>
                    </a:p>
                    <a:p>
                      <a:r>
                        <a:rPr lang="en-GB" sz="1800" kern="100" dirty="0">
                          <a:effectLst/>
                          <a:latin typeface="Aptos" panose="020B0004020202020204" pitchFamily="34" charset="0"/>
                          <a:ea typeface="Aptos" panose="020B0004020202020204" pitchFamily="34" charset="0"/>
                          <a:cs typeface="Times New Roman" panose="02020603050405020304" pitchFamily="18" charset="0"/>
                        </a:rPr>
                        <a:t>Lean wife</a:t>
                      </a:r>
                    </a:p>
                    <a:p>
                      <a:r>
                        <a:rPr lang="en-GB" kern="100" dirty="0">
                          <a:latin typeface="Aptos" panose="020B0004020202020204" pitchFamily="34" charset="0"/>
                          <a:ea typeface="Aptos" panose="020B0004020202020204" pitchFamily="34" charset="0"/>
                          <a:cs typeface="Times New Roman" panose="02020603050405020304" pitchFamily="18" charset="0"/>
                        </a:rPr>
                        <a:t>Baby</a:t>
                      </a:r>
                    </a:p>
                    <a:p>
                      <a:endParaRPr lang="en-GB" dirty="0"/>
                    </a:p>
                  </a:txBody>
                  <a:tcPr/>
                </a:tc>
                <a:extLst>
                  <a:ext uri="{0D108BD9-81ED-4DB2-BD59-A6C34878D82A}">
                    <a16:rowId xmlns:a16="http://schemas.microsoft.com/office/drawing/2014/main" val="3095978757"/>
                  </a:ext>
                </a:extLst>
              </a:tr>
            </a:tbl>
          </a:graphicData>
        </a:graphic>
      </p:graphicFrame>
    </p:spTree>
    <p:extLst>
      <p:ext uri="{BB962C8B-B14F-4D97-AF65-F5344CB8AC3E}">
        <p14:creationId xmlns:p14="http://schemas.microsoft.com/office/powerpoint/2010/main" val="3503111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052AF-6230-E969-606D-2D8A3EDF5FC0}"/>
              </a:ext>
            </a:extLst>
          </p:cNvPr>
          <p:cNvSpPr>
            <a:spLocks noGrp="1"/>
          </p:cNvSpPr>
          <p:nvPr>
            <p:ph type="title"/>
          </p:nvPr>
        </p:nvSpPr>
        <p:spPr/>
        <p:txBody>
          <a:bodyPr>
            <a:normAutofit fontScale="90000"/>
          </a:bodyPr>
          <a:lstStyle/>
          <a:p>
            <a:r>
              <a:rPr lang="en-GB" dirty="0"/>
              <a:t>In your groups, discuss what you notice about the patterns and contrasts here.  What links can you see between the colours? </a:t>
            </a:r>
          </a:p>
        </p:txBody>
      </p:sp>
      <p:sp>
        <p:nvSpPr>
          <p:cNvPr id="3" name="Content Placeholder 2">
            <a:extLst>
              <a:ext uri="{FF2B5EF4-FFF2-40B4-BE49-F238E27FC236}">
                <a16:creationId xmlns:a16="http://schemas.microsoft.com/office/drawing/2014/main" id="{FD3CCA34-3D5A-5F64-585D-47EDA92F66DB}"/>
              </a:ext>
            </a:extLst>
          </p:cNvPr>
          <p:cNvSpPr>
            <a:spLocks noGrp="1"/>
          </p:cNvSpPr>
          <p:nvPr>
            <p:ph idx="1"/>
          </p:nvPr>
        </p:nvSpPr>
        <p:spPr/>
        <p:txBody>
          <a:bodyPr numCol="2">
            <a:normAutofit fontScale="55000" lnSpcReduction="20000"/>
          </a:bodyPr>
          <a:lstStyle/>
          <a:p>
            <a:r>
              <a:rPr lang="en-GB" sz="2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fog </a:t>
            </a:r>
          </a:p>
          <a:p>
            <a:r>
              <a:rPr lang="en-GB" sz="2800" kern="100" dirty="0">
                <a:solidFill>
                  <a:srgbClr val="00B0F0"/>
                </a:solidFill>
                <a:latin typeface="Aptos" panose="020B0004020202020204" pitchFamily="34" charset="0"/>
                <a:ea typeface="Aptos" panose="020B0004020202020204" pitchFamily="34" charset="0"/>
                <a:cs typeface="Times New Roman" panose="02020603050405020304" pitchFamily="18" charset="0"/>
              </a:rPr>
              <a:t>darkness </a:t>
            </a:r>
          </a:p>
          <a:p>
            <a:r>
              <a:rPr lang="en-GB" sz="2800" kern="100" dirty="0">
                <a:solidFill>
                  <a:schemeClr val="accent5">
                    <a:lumMod val="60000"/>
                    <a:lumOff val="40000"/>
                  </a:schemeClr>
                </a:solidFill>
                <a:latin typeface="Aptos" panose="020B0004020202020204" pitchFamily="34" charset="0"/>
                <a:ea typeface="Aptos" panose="020B0004020202020204" pitchFamily="34" charset="0"/>
                <a:cs typeface="Times New Roman" panose="02020603050405020304" pitchFamily="18" charset="0"/>
              </a:rPr>
              <a:t>flaring links</a:t>
            </a:r>
          </a:p>
          <a:p>
            <a:r>
              <a:rPr lang="en-GB" sz="2800" kern="100" dirty="0">
                <a:latin typeface="Aptos" panose="020B0004020202020204" pitchFamily="34" charset="0"/>
                <a:ea typeface="Aptos" panose="020B0004020202020204" pitchFamily="34" charset="0"/>
                <a:cs typeface="Times New Roman" panose="02020603050405020304" pitchFamily="18" charset="0"/>
              </a:rPr>
              <a:t>Horses</a:t>
            </a:r>
          </a:p>
          <a:p>
            <a:r>
              <a:rPr lang="en-GB" sz="2800" kern="100" dirty="0">
                <a:latin typeface="Aptos" panose="020B0004020202020204" pitchFamily="34" charset="0"/>
                <a:ea typeface="Aptos" panose="020B0004020202020204" pitchFamily="34" charset="0"/>
                <a:cs typeface="Times New Roman" panose="02020603050405020304" pitchFamily="18" charset="0"/>
              </a:rPr>
              <a:t>Carriages</a:t>
            </a:r>
          </a:p>
          <a:p>
            <a:r>
              <a:rPr lang="en-GB" sz="2800" kern="100" dirty="0">
                <a:latin typeface="Aptos" panose="020B0004020202020204" pitchFamily="34" charset="0"/>
                <a:ea typeface="Aptos" panose="020B0004020202020204" pitchFamily="34" charset="0"/>
                <a:cs typeface="Times New Roman" panose="02020603050405020304" pitchFamily="18" charset="0"/>
              </a:rPr>
              <a:t>tower of a church</a:t>
            </a:r>
          </a:p>
          <a:p>
            <a:r>
              <a:rPr lang="en-GB" sz="2800" kern="100" dirty="0">
                <a:latin typeface="Aptos" panose="020B0004020202020204" pitchFamily="34" charset="0"/>
                <a:ea typeface="Aptos" panose="020B0004020202020204" pitchFamily="34" charset="0"/>
                <a:cs typeface="Times New Roman" panose="02020603050405020304" pitchFamily="18" charset="0"/>
              </a:rPr>
              <a:t>Bell</a:t>
            </a:r>
          </a:p>
          <a:p>
            <a:r>
              <a:rPr lang="en-GB" sz="2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Gothic window in </a:t>
            </a:r>
            <a:r>
              <a:rPr lang="en-GB" sz="2800" kern="100" dirty="0">
                <a:solidFill>
                  <a:srgbClr val="00B0F0"/>
                </a:solidFill>
                <a:latin typeface="Aptos" panose="020B0004020202020204" pitchFamily="34" charset="0"/>
                <a:ea typeface="Aptos" panose="020B0004020202020204" pitchFamily="34" charset="0"/>
                <a:cs typeface="Times New Roman" panose="02020603050405020304" pitchFamily="18" charset="0"/>
              </a:rPr>
              <a:t>the wall</a:t>
            </a:r>
          </a:p>
          <a:p>
            <a:r>
              <a:rPr lang="en-GB" sz="2800" kern="100" dirty="0">
                <a:solidFill>
                  <a:srgbClr val="00B0F0"/>
                </a:solidFill>
                <a:latin typeface="Aptos" panose="020B0004020202020204" pitchFamily="34" charset="0"/>
                <a:ea typeface="Aptos" panose="020B0004020202020204" pitchFamily="34" charset="0"/>
                <a:cs typeface="Times New Roman" panose="02020603050405020304" pitchFamily="18" charset="0"/>
              </a:rPr>
              <a:t>Clouds</a:t>
            </a:r>
          </a:p>
          <a:p>
            <a:r>
              <a:rPr lang="en-GB" sz="2800" kern="100" dirty="0">
                <a:latin typeface="Aptos" panose="020B0004020202020204" pitchFamily="34" charset="0"/>
                <a:ea typeface="Aptos" panose="020B0004020202020204" pitchFamily="34" charset="0"/>
                <a:cs typeface="Times New Roman" panose="02020603050405020304" pitchFamily="18" charset="0"/>
              </a:rPr>
              <a:t>main street</a:t>
            </a:r>
          </a:p>
          <a:p>
            <a:r>
              <a:rPr lang="en-GB" sz="2800" kern="100" dirty="0">
                <a:latin typeface="Aptos" panose="020B0004020202020204" pitchFamily="34" charset="0"/>
                <a:ea typeface="Aptos" panose="020B0004020202020204" pitchFamily="34" charset="0"/>
                <a:cs typeface="Times New Roman" panose="02020603050405020304" pitchFamily="18" charset="0"/>
              </a:rPr>
              <a:t>Court</a:t>
            </a:r>
          </a:p>
          <a:p>
            <a:r>
              <a:rPr lang="en-GB" sz="2800" kern="100" dirty="0">
                <a:latin typeface="Aptos" panose="020B0004020202020204" pitchFamily="34" charset="0"/>
                <a:ea typeface="Aptos" panose="020B0004020202020204" pitchFamily="34" charset="0"/>
                <a:cs typeface="Times New Roman" panose="02020603050405020304" pitchFamily="18" charset="0"/>
              </a:rPr>
              <a:t>gas-pipes</a:t>
            </a:r>
          </a:p>
          <a:p>
            <a:r>
              <a:rPr lang="en-GB" sz="2800" kern="100" dirty="0">
                <a:solidFill>
                  <a:schemeClr val="accent5">
                    <a:lumMod val="60000"/>
                    <a:lumOff val="40000"/>
                  </a:schemeClr>
                </a:solidFill>
                <a:latin typeface="Aptos" panose="020B0004020202020204" pitchFamily="34" charset="0"/>
                <a:ea typeface="Aptos" panose="020B0004020202020204" pitchFamily="34" charset="0"/>
                <a:cs typeface="Times New Roman" panose="02020603050405020304" pitchFamily="18" charset="0"/>
              </a:rPr>
              <a:t>great fire in a brazier</a:t>
            </a:r>
          </a:p>
          <a:p>
            <a:r>
              <a:rPr lang="en-GB" sz="2800" kern="100" dirty="0">
                <a:solidFill>
                  <a:schemeClr val="accent5">
                    <a:lumMod val="60000"/>
                    <a:lumOff val="40000"/>
                  </a:schemeClr>
                </a:solidFill>
                <a:latin typeface="Aptos" panose="020B0004020202020204" pitchFamily="34" charset="0"/>
                <a:ea typeface="Aptos" panose="020B0004020202020204" pitchFamily="34" charset="0"/>
                <a:cs typeface="Times New Roman" panose="02020603050405020304" pitchFamily="18" charset="0"/>
              </a:rPr>
              <a:t>Blaze</a:t>
            </a:r>
          </a:p>
          <a:p>
            <a:r>
              <a:rPr lang="en-GB" sz="2800" kern="100" dirty="0">
                <a:latin typeface="Aptos" panose="020B0004020202020204" pitchFamily="34" charset="0"/>
                <a:ea typeface="Aptos" panose="020B0004020202020204" pitchFamily="34" charset="0"/>
                <a:cs typeface="Times New Roman" panose="02020603050405020304" pitchFamily="18" charset="0"/>
              </a:rPr>
              <a:t>water-plug</a:t>
            </a:r>
          </a:p>
          <a:p>
            <a:r>
              <a:rPr lang="en-GB" sz="2800" kern="100" dirty="0">
                <a:solidFill>
                  <a:srgbClr val="00B0F0"/>
                </a:solidFill>
                <a:latin typeface="Aptos" panose="020B0004020202020204" pitchFamily="34" charset="0"/>
                <a:ea typeface="Aptos" panose="020B0004020202020204" pitchFamily="34" charset="0"/>
                <a:cs typeface="Times New Roman" panose="02020603050405020304" pitchFamily="18" charset="0"/>
              </a:rPr>
              <a:t>Ice</a:t>
            </a:r>
          </a:p>
          <a:p>
            <a:r>
              <a:rPr lang="en-GB" sz="2800" kern="100" dirty="0">
                <a:solidFill>
                  <a:schemeClr val="accent5">
                    <a:lumMod val="60000"/>
                    <a:lumOff val="40000"/>
                  </a:schemeClr>
                </a:solidFill>
                <a:latin typeface="Aptos" panose="020B0004020202020204" pitchFamily="34" charset="0"/>
                <a:ea typeface="Aptos" panose="020B0004020202020204" pitchFamily="34" charset="0"/>
                <a:cs typeface="Times New Roman" panose="02020603050405020304" pitchFamily="18" charset="0"/>
              </a:rPr>
              <a:t>Shops</a:t>
            </a:r>
          </a:p>
          <a:p>
            <a:r>
              <a:rPr lang="en-GB" sz="2800" kern="100" dirty="0">
                <a:solidFill>
                  <a:schemeClr val="accent5">
                    <a:lumMod val="60000"/>
                    <a:lumOff val="40000"/>
                  </a:schemeClr>
                </a:solidFill>
                <a:effectLst/>
                <a:latin typeface="Aptos" panose="020B0004020202020204" pitchFamily="34" charset="0"/>
                <a:ea typeface="Aptos" panose="020B0004020202020204" pitchFamily="34" charset="0"/>
                <a:cs typeface="Times New Roman" panose="02020603050405020304" pitchFamily="18" charset="0"/>
              </a:rPr>
              <a:t>holly sprigs and berries</a:t>
            </a:r>
          </a:p>
          <a:p>
            <a:r>
              <a:rPr lang="en-GB" sz="2800" kern="100" dirty="0">
                <a:solidFill>
                  <a:schemeClr val="accent5">
                    <a:lumMod val="60000"/>
                    <a:lumOff val="40000"/>
                  </a:schemeClr>
                </a:solidFill>
                <a:effectLst/>
                <a:latin typeface="Aptos" panose="020B0004020202020204" pitchFamily="34" charset="0"/>
                <a:ea typeface="Aptos" panose="020B0004020202020204" pitchFamily="34" charset="0"/>
                <a:cs typeface="Times New Roman" panose="02020603050405020304" pitchFamily="18" charset="0"/>
              </a:rPr>
              <a:t>lamp heat of </a:t>
            </a:r>
            <a:r>
              <a:rPr lang="en-GB" sz="2800" kern="100" dirty="0">
                <a:solidFill>
                  <a:schemeClr val="accent5">
                    <a:lumMod val="60000"/>
                    <a:lumOff val="40000"/>
                  </a:schemeClr>
                </a:solidFill>
                <a:latin typeface="Aptos" panose="020B0004020202020204" pitchFamily="34" charset="0"/>
                <a:ea typeface="Aptos" panose="020B0004020202020204" pitchFamily="34" charset="0"/>
                <a:cs typeface="Times New Roman" panose="02020603050405020304" pitchFamily="18" charset="0"/>
              </a:rPr>
              <a:t>the windows</a:t>
            </a:r>
          </a:p>
          <a:p>
            <a:r>
              <a:rPr lang="en-GB" sz="2800" kern="100" dirty="0">
                <a:latin typeface="Aptos" panose="020B0004020202020204" pitchFamily="34" charset="0"/>
                <a:ea typeface="Aptos" panose="020B0004020202020204" pitchFamily="34" charset="0"/>
                <a:cs typeface="Times New Roman" panose="02020603050405020304" pitchFamily="18" charset="0"/>
              </a:rPr>
              <a:t>Poulterers’ and grocers’ trades</a:t>
            </a:r>
          </a:p>
          <a:p>
            <a:r>
              <a:rPr lang="en-GB" sz="2800" kern="100" dirty="0">
                <a:solidFill>
                  <a:schemeClr val="accent5">
                    <a:lumMod val="60000"/>
                    <a:lumOff val="40000"/>
                  </a:schemeClr>
                </a:solidFill>
                <a:latin typeface="Aptos" panose="020B0004020202020204" pitchFamily="34" charset="0"/>
                <a:ea typeface="Aptos" panose="020B0004020202020204" pitchFamily="34" charset="0"/>
                <a:cs typeface="Times New Roman" panose="02020603050405020304" pitchFamily="18" charset="0"/>
              </a:rPr>
              <a:t>Pageant</a:t>
            </a:r>
          </a:p>
          <a:p>
            <a:r>
              <a:rPr lang="en-GB" sz="2800" kern="100" dirty="0">
                <a:latin typeface="Aptos" panose="020B0004020202020204" pitchFamily="34" charset="0"/>
                <a:ea typeface="Aptos" panose="020B0004020202020204" pitchFamily="34" charset="0"/>
                <a:cs typeface="Times New Roman" panose="02020603050405020304" pitchFamily="18" charset="0"/>
              </a:rPr>
              <a:t>streets</a:t>
            </a:r>
          </a:p>
          <a:p>
            <a:r>
              <a:rPr lang="en-GB" sz="2800" kern="100" dirty="0">
                <a:solidFill>
                  <a:srgbClr val="00B0F0"/>
                </a:solidFill>
                <a:latin typeface="Aptos" panose="020B0004020202020204" pitchFamily="34" charset="0"/>
                <a:ea typeface="Aptos" panose="020B0004020202020204" pitchFamily="34" charset="0"/>
                <a:cs typeface="Times New Roman" panose="02020603050405020304" pitchFamily="18" charset="0"/>
              </a:rPr>
              <a:t>Garret</a:t>
            </a:r>
          </a:p>
          <a:p>
            <a:r>
              <a:rPr lang="en-GB" sz="2800" kern="100" dirty="0">
                <a:effectLst/>
                <a:latin typeface="Aptos" panose="020B0004020202020204" pitchFamily="34" charset="0"/>
                <a:ea typeface="Aptos" panose="020B0004020202020204" pitchFamily="34" charset="0"/>
                <a:cs typeface="Times New Roman" panose="02020603050405020304" pitchFamily="18" charset="0"/>
              </a:rPr>
              <a:t>Bee</a:t>
            </a:r>
            <a:r>
              <a:rPr lang="en-GB" sz="2800" kern="100" dirty="0">
                <a:latin typeface="Aptos" panose="020B0004020202020204" pitchFamily="34" charset="0"/>
                <a:ea typeface="Aptos" panose="020B0004020202020204" pitchFamily="34" charset="0"/>
                <a:cs typeface="Times New Roman" panose="02020603050405020304" pitchFamily="18" charset="0"/>
              </a:rPr>
              <a:t>f</a:t>
            </a:r>
          </a:p>
          <a:p>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2800" kern="100" dirty="0">
                <a:effectLst/>
                <a:latin typeface="Aptos" panose="020B0004020202020204" pitchFamily="34" charset="0"/>
                <a:ea typeface="Aptos" panose="020B0004020202020204" pitchFamily="34" charset="0"/>
                <a:cs typeface="Times New Roman" panose="02020603050405020304" pitchFamily="18" charset="0"/>
              </a:rPr>
              <a:t>Can you see any other patterns here?  </a:t>
            </a:r>
          </a:p>
          <a:p>
            <a:r>
              <a:rPr lang="en-GB" kern="100" dirty="0">
                <a:latin typeface="Aptos" panose="020B0004020202020204" pitchFamily="34" charset="0"/>
                <a:ea typeface="Aptos" panose="020B0004020202020204" pitchFamily="34" charset="0"/>
                <a:cs typeface="Times New Roman" panose="02020603050405020304" pitchFamily="18" charset="0"/>
              </a:rPr>
              <a:t>Why do you think Dickens includes these contrasts?</a:t>
            </a:r>
            <a:endParaRPr lang="en-GB" sz="2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38384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fade">
                                      <p:cBhvr>
                                        <p:cTn id="47" dur="500"/>
                                        <p:tgtEl>
                                          <p:spTgt spid="3">
                                            <p:txEl>
                                              <p:pRg st="12" end="12"/>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13" end="13"/>
                                            </p:txEl>
                                          </p:spTgt>
                                        </p:tgtEl>
                                        <p:attrNameLst>
                                          <p:attrName>style.visibility</p:attrName>
                                        </p:attrNameLst>
                                      </p:cBhvr>
                                      <p:to>
                                        <p:strVal val="visible"/>
                                      </p:to>
                                    </p:set>
                                    <p:animEffect transition="in" filter="fade">
                                      <p:cBhvr>
                                        <p:cTn id="50" dur="500"/>
                                        <p:tgtEl>
                                          <p:spTgt spid="3">
                                            <p:txEl>
                                              <p:pRg st="13" end="13"/>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3">
                                            <p:txEl>
                                              <p:pRg st="14" end="14"/>
                                            </p:txEl>
                                          </p:spTgt>
                                        </p:tgtEl>
                                        <p:attrNameLst>
                                          <p:attrName>style.visibility</p:attrName>
                                        </p:attrNameLst>
                                      </p:cBhvr>
                                      <p:to>
                                        <p:strVal val="visible"/>
                                      </p:to>
                                    </p:set>
                                    <p:animEffect transition="in" filter="fade">
                                      <p:cBhvr>
                                        <p:cTn id="53" dur="500"/>
                                        <p:tgtEl>
                                          <p:spTgt spid="3">
                                            <p:txEl>
                                              <p:pRg st="14" end="14"/>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3">
                                            <p:txEl>
                                              <p:pRg st="15" end="15"/>
                                            </p:txEl>
                                          </p:spTgt>
                                        </p:tgtEl>
                                        <p:attrNameLst>
                                          <p:attrName>style.visibility</p:attrName>
                                        </p:attrNameLst>
                                      </p:cBhvr>
                                      <p:to>
                                        <p:strVal val="visible"/>
                                      </p:to>
                                    </p:set>
                                    <p:animEffect transition="in" filter="fade">
                                      <p:cBhvr>
                                        <p:cTn id="56" dur="500"/>
                                        <p:tgtEl>
                                          <p:spTgt spid="3">
                                            <p:txEl>
                                              <p:pRg st="15" end="15"/>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3">
                                            <p:txEl>
                                              <p:pRg st="16" end="16"/>
                                            </p:txEl>
                                          </p:spTgt>
                                        </p:tgtEl>
                                        <p:attrNameLst>
                                          <p:attrName>style.visibility</p:attrName>
                                        </p:attrNameLst>
                                      </p:cBhvr>
                                      <p:to>
                                        <p:strVal val="visible"/>
                                      </p:to>
                                    </p:set>
                                    <p:animEffect transition="in" filter="fade">
                                      <p:cBhvr>
                                        <p:cTn id="59" dur="500"/>
                                        <p:tgtEl>
                                          <p:spTgt spid="3">
                                            <p:txEl>
                                              <p:pRg st="16" end="16"/>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3">
                                            <p:txEl>
                                              <p:pRg st="17" end="17"/>
                                            </p:txEl>
                                          </p:spTgt>
                                        </p:tgtEl>
                                        <p:attrNameLst>
                                          <p:attrName>style.visibility</p:attrName>
                                        </p:attrNameLst>
                                      </p:cBhvr>
                                      <p:to>
                                        <p:strVal val="visible"/>
                                      </p:to>
                                    </p:set>
                                    <p:animEffect transition="in" filter="fade">
                                      <p:cBhvr>
                                        <p:cTn id="62" dur="500"/>
                                        <p:tgtEl>
                                          <p:spTgt spid="3">
                                            <p:txEl>
                                              <p:pRg st="17" end="17"/>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3">
                                            <p:txEl>
                                              <p:pRg st="18" end="18"/>
                                            </p:txEl>
                                          </p:spTgt>
                                        </p:tgtEl>
                                        <p:attrNameLst>
                                          <p:attrName>style.visibility</p:attrName>
                                        </p:attrNameLst>
                                      </p:cBhvr>
                                      <p:to>
                                        <p:strVal val="visible"/>
                                      </p:to>
                                    </p:set>
                                    <p:animEffect transition="in" filter="fade">
                                      <p:cBhvr>
                                        <p:cTn id="65" dur="500"/>
                                        <p:tgtEl>
                                          <p:spTgt spid="3">
                                            <p:txEl>
                                              <p:pRg st="18" end="18"/>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3">
                                            <p:txEl>
                                              <p:pRg st="19" end="19"/>
                                            </p:txEl>
                                          </p:spTgt>
                                        </p:tgtEl>
                                        <p:attrNameLst>
                                          <p:attrName>style.visibility</p:attrName>
                                        </p:attrNameLst>
                                      </p:cBhvr>
                                      <p:to>
                                        <p:strVal val="visible"/>
                                      </p:to>
                                    </p:set>
                                    <p:animEffect transition="in" filter="fade">
                                      <p:cBhvr>
                                        <p:cTn id="68" dur="500"/>
                                        <p:tgtEl>
                                          <p:spTgt spid="3">
                                            <p:txEl>
                                              <p:pRg st="19" end="19"/>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3">
                                            <p:txEl>
                                              <p:pRg st="20" end="20"/>
                                            </p:txEl>
                                          </p:spTgt>
                                        </p:tgtEl>
                                        <p:attrNameLst>
                                          <p:attrName>style.visibility</p:attrName>
                                        </p:attrNameLst>
                                      </p:cBhvr>
                                      <p:to>
                                        <p:strVal val="visible"/>
                                      </p:to>
                                    </p:set>
                                    <p:animEffect transition="in" filter="fade">
                                      <p:cBhvr>
                                        <p:cTn id="71" dur="500"/>
                                        <p:tgtEl>
                                          <p:spTgt spid="3">
                                            <p:txEl>
                                              <p:pRg st="20" end="20"/>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3">
                                            <p:txEl>
                                              <p:pRg st="21" end="21"/>
                                            </p:txEl>
                                          </p:spTgt>
                                        </p:tgtEl>
                                        <p:attrNameLst>
                                          <p:attrName>style.visibility</p:attrName>
                                        </p:attrNameLst>
                                      </p:cBhvr>
                                      <p:to>
                                        <p:strVal val="visible"/>
                                      </p:to>
                                    </p:set>
                                    <p:animEffect transition="in" filter="fade">
                                      <p:cBhvr>
                                        <p:cTn id="74" dur="500"/>
                                        <p:tgtEl>
                                          <p:spTgt spid="3">
                                            <p:txEl>
                                              <p:pRg st="21" end="21"/>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3">
                                            <p:txEl>
                                              <p:pRg st="22" end="22"/>
                                            </p:txEl>
                                          </p:spTgt>
                                        </p:tgtEl>
                                        <p:attrNameLst>
                                          <p:attrName>style.visibility</p:attrName>
                                        </p:attrNameLst>
                                      </p:cBhvr>
                                      <p:to>
                                        <p:strVal val="visible"/>
                                      </p:to>
                                    </p:set>
                                    <p:animEffect transition="in" filter="fade">
                                      <p:cBhvr>
                                        <p:cTn id="77" dur="500"/>
                                        <p:tgtEl>
                                          <p:spTgt spid="3">
                                            <p:txEl>
                                              <p:pRg st="22" end="22"/>
                                            </p:txEl>
                                          </p:spTgt>
                                        </p:tgtEl>
                                      </p:cBhvr>
                                    </p:animEffect>
                                  </p:childTnLst>
                                </p:cTn>
                              </p:par>
                              <p:par>
                                <p:cTn id="78" presetID="10" presetClass="entr" presetSubtype="0" fill="hold" nodeType="withEffect">
                                  <p:stCondLst>
                                    <p:cond delay="0"/>
                                  </p:stCondLst>
                                  <p:childTnLst>
                                    <p:set>
                                      <p:cBhvr>
                                        <p:cTn id="79" dur="1" fill="hold">
                                          <p:stCondLst>
                                            <p:cond delay="0"/>
                                          </p:stCondLst>
                                        </p:cTn>
                                        <p:tgtEl>
                                          <p:spTgt spid="3">
                                            <p:txEl>
                                              <p:pRg st="23" end="23"/>
                                            </p:txEl>
                                          </p:spTgt>
                                        </p:tgtEl>
                                        <p:attrNameLst>
                                          <p:attrName>style.visibility</p:attrName>
                                        </p:attrNameLst>
                                      </p:cBhvr>
                                      <p:to>
                                        <p:strVal val="visible"/>
                                      </p:to>
                                    </p:set>
                                    <p:animEffect transition="in" filter="fade">
                                      <p:cBhvr>
                                        <p:cTn id="80" dur="500"/>
                                        <p:tgtEl>
                                          <p:spTgt spid="3">
                                            <p:txEl>
                                              <p:pRg st="23" end="2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3">
                                            <p:txEl>
                                              <p:pRg st="25" end="25"/>
                                            </p:txEl>
                                          </p:spTgt>
                                        </p:tgtEl>
                                        <p:attrNameLst>
                                          <p:attrName>style.visibility</p:attrName>
                                        </p:attrNameLst>
                                      </p:cBhvr>
                                      <p:to>
                                        <p:strVal val="visible"/>
                                      </p:to>
                                    </p:set>
                                    <p:animEffect transition="in" filter="fade">
                                      <p:cBhvr>
                                        <p:cTn id="85" dur="500"/>
                                        <p:tgtEl>
                                          <p:spTgt spid="3">
                                            <p:txEl>
                                              <p:pRg st="25" end="25"/>
                                            </p:txEl>
                                          </p:spTgt>
                                        </p:tgtEl>
                                      </p:cBhvr>
                                    </p:animEffect>
                                  </p:childTnLst>
                                </p:cTn>
                              </p:par>
                              <p:par>
                                <p:cTn id="86" presetID="10" presetClass="entr" presetSubtype="0" fill="hold" nodeType="withEffect">
                                  <p:stCondLst>
                                    <p:cond delay="0"/>
                                  </p:stCondLst>
                                  <p:childTnLst>
                                    <p:set>
                                      <p:cBhvr>
                                        <p:cTn id="87" dur="1" fill="hold">
                                          <p:stCondLst>
                                            <p:cond delay="0"/>
                                          </p:stCondLst>
                                        </p:cTn>
                                        <p:tgtEl>
                                          <p:spTgt spid="3">
                                            <p:txEl>
                                              <p:pRg st="26" end="26"/>
                                            </p:txEl>
                                          </p:spTgt>
                                        </p:tgtEl>
                                        <p:attrNameLst>
                                          <p:attrName>style.visibility</p:attrName>
                                        </p:attrNameLst>
                                      </p:cBhvr>
                                      <p:to>
                                        <p:strVal val="visible"/>
                                      </p:to>
                                    </p:set>
                                    <p:animEffect transition="in" filter="fade">
                                      <p:cBhvr>
                                        <p:cTn id="88" dur="500"/>
                                        <p:tgtEl>
                                          <p:spTgt spid="3">
                                            <p:txEl>
                                              <p:pRg st="26" end="2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8F019-B335-0F73-9564-2CF469A6482E}"/>
              </a:ext>
            </a:extLst>
          </p:cNvPr>
          <p:cNvSpPr>
            <a:spLocks noGrp="1"/>
          </p:cNvSpPr>
          <p:nvPr>
            <p:ph type="title"/>
          </p:nvPr>
        </p:nvSpPr>
        <p:spPr/>
        <p:txBody>
          <a:bodyPr/>
          <a:lstStyle/>
          <a:p>
            <a:r>
              <a:rPr lang="en-GB" dirty="0"/>
              <a:t>What about with the characters?</a:t>
            </a:r>
          </a:p>
        </p:txBody>
      </p:sp>
      <p:sp>
        <p:nvSpPr>
          <p:cNvPr id="3" name="Content Placeholder 2">
            <a:extLst>
              <a:ext uri="{FF2B5EF4-FFF2-40B4-BE49-F238E27FC236}">
                <a16:creationId xmlns:a16="http://schemas.microsoft.com/office/drawing/2014/main" id="{002D9EEC-A32A-41F3-7C99-8242C0B903C5}"/>
              </a:ext>
            </a:extLst>
          </p:cNvPr>
          <p:cNvSpPr>
            <a:spLocks noGrp="1"/>
          </p:cNvSpPr>
          <p:nvPr>
            <p:ph idx="1"/>
          </p:nvPr>
        </p:nvSpPr>
        <p:spPr/>
        <p:txBody>
          <a:bodyPr>
            <a:normAutofit lnSpcReduction="10000"/>
          </a:bodyPr>
          <a:lstStyle/>
          <a:p>
            <a:r>
              <a:rPr lang="en-GB" sz="2800" kern="100" dirty="0">
                <a:effectLst/>
                <a:latin typeface="Aptos" panose="020B0004020202020204" pitchFamily="34" charset="0"/>
                <a:ea typeface="Aptos" panose="020B0004020202020204" pitchFamily="34" charset="0"/>
                <a:cs typeface="Times New Roman" panose="02020603050405020304" pitchFamily="18" charset="0"/>
              </a:rPr>
              <a:t>People</a:t>
            </a:r>
          </a:p>
          <a:p>
            <a:r>
              <a:rPr lang="en-GB" sz="2800" kern="100" dirty="0">
                <a:solidFill>
                  <a:schemeClr val="accent5"/>
                </a:solidFill>
                <a:effectLst/>
                <a:latin typeface="Aptos" panose="020B0004020202020204" pitchFamily="34" charset="0"/>
                <a:ea typeface="Aptos" panose="020B0004020202020204" pitchFamily="34" charset="0"/>
                <a:cs typeface="Times New Roman" panose="02020603050405020304" pitchFamily="18" charset="0"/>
              </a:rPr>
              <a:t>Scrooge </a:t>
            </a:r>
          </a:p>
          <a:p>
            <a:r>
              <a:rPr lang="en-GB" sz="28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rPr>
              <a:t>Labourers</a:t>
            </a:r>
          </a:p>
          <a:p>
            <a:r>
              <a:rPr lang="en-GB" sz="2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ragged men and boys</a:t>
            </a:r>
            <a:r>
              <a:rPr lang="en-GB" kern="100" dirty="0">
                <a:solidFill>
                  <a:srgbClr val="00B0F0"/>
                </a:solidFill>
                <a:latin typeface="Aptos" panose="020B0004020202020204" pitchFamily="34" charset="0"/>
                <a:ea typeface="Aptos" panose="020B0004020202020204" pitchFamily="34" charset="0"/>
                <a:cs typeface="Times New Roman" panose="02020603050405020304" pitchFamily="18" charset="0"/>
              </a:rPr>
              <a:t> </a:t>
            </a:r>
          </a:p>
          <a:p>
            <a:r>
              <a:rPr lang="en-GB" sz="2800" kern="100" dirty="0">
                <a:solidFill>
                  <a:schemeClr val="accent5"/>
                </a:solidFill>
                <a:effectLst/>
                <a:latin typeface="Aptos" panose="020B0004020202020204" pitchFamily="34" charset="0"/>
                <a:ea typeface="Aptos" panose="020B0004020202020204" pitchFamily="34" charset="0"/>
                <a:cs typeface="Times New Roman" panose="02020603050405020304" pitchFamily="18" charset="0"/>
              </a:rPr>
              <a:t>The Lord Mayor</a:t>
            </a:r>
          </a:p>
          <a:p>
            <a:r>
              <a:rPr lang="en-GB" sz="28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rPr>
              <a:t>cooks and butlers </a:t>
            </a:r>
          </a:p>
          <a:p>
            <a:r>
              <a:rPr lang="en-GB" sz="28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rPr>
              <a:t>little tailor</a:t>
            </a:r>
          </a:p>
          <a:p>
            <a:r>
              <a:rPr lang="en-GB" sz="2800"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Lean wife</a:t>
            </a:r>
          </a:p>
          <a:p>
            <a:r>
              <a:rPr lang="en-GB" kern="100" dirty="0">
                <a:solidFill>
                  <a:srgbClr val="00B0F0"/>
                </a:solidFill>
                <a:latin typeface="Aptos" panose="020B0004020202020204" pitchFamily="34" charset="0"/>
                <a:ea typeface="Aptos" panose="020B0004020202020204" pitchFamily="34" charset="0"/>
                <a:cs typeface="Times New Roman" panose="02020603050405020304" pitchFamily="18" charset="0"/>
              </a:rPr>
              <a:t>Baby</a:t>
            </a:r>
          </a:p>
          <a:p>
            <a:endParaRPr lang="en-GB" dirty="0"/>
          </a:p>
        </p:txBody>
      </p:sp>
    </p:spTree>
    <p:extLst>
      <p:ext uri="{BB962C8B-B14F-4D97-AF65-F5344CB8AC3E}">
        <p14:creationId xmlns:p14="http://schemas.microsoft.com/office/powerpoint/2010/main" val="3385716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E66E1-9A01-3133-8CB9-56DAD9FF5C8A}"/>
              </a:ext>
            </a:extLst>
          </p:cNvPr>
          <p:cNvSpPr>
            <a:spLocks noGrp="1"/>
          </p:cNvSpPr>
          <p:nvPr>
            <p:ph type="title"/>
          </p:nvPr>
        </p:nvSpPr>
        <p:spPr/>
        <p:txBody>
          <a:bodyPr/>
          <a:lstStyle/>
          <a:p>
            <a:r>
              <a:rPr lang="en-GB" dirty="0"/>
              <a:t>What sort of a London does Dickens portray here?  </a:t>
            </a:r>
          </a:p>
        </p:txBody>
      </p:sp>
      <p:sp>
        <p:nvSpPr>
          <p:cNvPr id="3" name="Content Placeholder 2">
            <a:extLst>
              <a:ext uri="{FF2B5EF4-FFF2-40B4-BE49-F238E27FC236}">
                <a16:creationId xmlns:a16="http://schemas.microsoft.com/office/drawing/2014/main" id="{FECD8FBE-CC21-8CA6-F522-BEF4D018330F}"/>
              </a:ext>
            </a:extLst>
          </p:cNvPr>
          <p:cNvSpPr>
            <a:spLocks noGrp="1"/>
          </p:cNvSpPr>
          <p:nvPr>
            <p:ph idx="1"/>
          </p:nvPr>
        </p:nvSpPr>
        <p:spPr/>
        <p:txBody>
          <a:bodyPr>
            <a:normAutofit fontScale="92500" lnSpcReduction="20000"/>
          </a:bodyPr>
          <a:lstStyle/>
          <a:p>
            <a:pPr marL="0" indent="0" algn="ctr">
              <a:buNone/>
            </a:pPr>
            <a:r>
              <a:rPr lang="en-GB" b="1" dirty="0"/>
              <a:t>You might think about:</a:t>
            </a:r>
          </a:p>
          <a:p>
            <a:r>
              <a:rPr lang="en-GB" dirty="0"/>
              <a:t>Imagery of light and dark</a:t>
            </a:r>
          </a:p>
          <a:p>
            <a:r>
              <a:rPr lang="en-GB" dirty="0"/>
              <a:t>Imagery of warmth and cold</a:t>
            </a:r>
          </a:p>
          <a:p>
            <a:r>
              <a:rPr lang="en-GB" dirty="0"/>
              <a:t>Characters who have no money</a:t>
            </a:r>
          </a:p>
          <a:p>
            <a:r>
              <a:rPr lang="en-GB" dirty="0"/>
              <a:t>Characters who work for their money</a:t>
            </a:r>
          </a:p>
          <a:p>
            <a:r>
              <a:rPr lang="en-GB" dirty="0"/>
              <a:t>Characters who are rich, and protected </a:t>
            </a:r>
          </a:p>
          <a:p>
            <a:endParaRPr lang="en-GB" dirty="0"/>
          </a:p>
          <a:p>
            <a:pPr algn="l"/>
            <a:r>
              <a:rPr lang="en-GB" dirty="0"/>
              <a:t>A London </a:t>
            </a:r>
            <a:r>
              <a:rPr lang="en-GB" b="0" i="0" dirty="0">
                <a:solidFill>
                  <a:srgbClr val="000000"/>
                </a:solidFill>
                <a:effectLst/>
                <a:latin typeface="__Lexend_86777a"/>
              </a:rPr>
              <a:t>that was polluted by the smoke of the factories.  </a:t>
            </a:r>
          </a:p>
          <a:p>
            <a:r>
              <a:rPr lang="en-GB" dirty="0"/>
              <a:t>A London with a sharp division between the rich and the poor.</a:t>
            </a:r>
          </a:p>
          <a:p>
            <a:r>
              <a:rPr lang="en-GB" dirty="0"/>
              <a:t>The poor are in the foggy street, in the cold and dark, huddling around a fire.  The Lord Mayor is inside his house, giving orders to his employees.  </a:t>
            </a:r>
          </a:p>
        </p:txBody>
      </p:sp>
    </p:spTree>
    <p:extLst>
      <p:ext uri="{BB962C8B-B14F-4D97-AF65-F5344CB8AC3E}">
        <p14:creationId xmlns:p14="http://schemas.microsoft.com/office/powerpoint/2010/main" val="129604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0" name="Rectangle 1049">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1026" name="Picture 2" descr="Billy Waters, a busker, in a crowded London street, c 1822">
            <a:extLst>
              <a:ext uri="{FF2B5EF4-FFF2-40B4-BE49-F238E27FC236}">
                <a16:creationId xmlns:a16="http://schemas.microsoft.com/office/drawing/2014/main" id="{DC69130F-F76B-3073-066C-B0F5AD7F9F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674" r="4674"/>
          <a:stretch/>
        </p:blipFill>
        <p:spPr bwMode="auto">
          <a:xfrm>
            <a:off x="20" y="10"/>
            <a:ext cx="994706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52" name="Freeform: Shape 1046">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049" name="Freeform: Shape 1048">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1051" name="Freeform: Shape 1050">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35" name="Content Placeholder 1034">
            <a:extLst>
              <a:ext uri="{FF2B5EF4-FFF2-40B4-BE49-F238E27FC236}">
                <a16:creationId xmlns:a16="http://schemas.microsoft.com/office/drawing/2014/main" id="{8ED8E93B-0875-EF3E-54EA-870DCC13AA4F}"/>
              </a:ext>
            </a:extLst>
          </p:cNvPr>
          <p:cNvSpPr>
            <a:spLocks noGrp="1"/>
          </p:cNvSpPr>
          <p:nvPr>
            <p:ph idx="1"/>
          </p:nvPr>
        </p:nvSpPr>
        <p:spPr>
          <a:xfrm>
            <a:off x="7961874" y="1647825"/>
            <a:ext cx="3633747" cy="3822591"/>
          </a:xfrm>
        </p:spPr>
        <p:txBody>
          <a:bodyPr>
            <a:normAutofit/>
          </a:bodyPr>
          <a:lstStyle/>
          <a:p>
            <a:pPr marL="0" indent="0" algn="ctr">
              <a:buNone/>
            </a:pPr>
            <a:r>
              <a:rPr lang="en-US" sz="2000" b="1" dirty="0"/>
              <a:t>Discussion:</a:t>
            </a:r>
          </a:p>
          <a:p>
            <a:r>
              <a:rPr lang="en-US" sz="2000" dirty="0"/>
              <a:t>What sort of a London do you see here?</a:t>
            </a:r>
          </a:p>
          <a:p>
            <a:r>
              <a:rPr lang="en-US" sz="2000" dirty="0"/>
              <a:t>Can you identify the same characters that you saw in the extract from </a:t>
            </a:r>
            <a:r>
              <a:rPr lang="en-US" sz="2000" i="1" dirty="0"/>
              <a:t>A Christmas Carol</a:t>
            </a:r>
            <a:r>
              <a:rPr lang="en-US" sz="2000" dirty="0"/>
              <a:t>?  (Gentlemen and ladies, ragged men and boys, </a:t>
            </a:r>
            <a:r>
              <a:rPr lang="en-US" sz="2000" dirty="0" err="1"/>
              <a:t>labourers</a:t>
            </a:r>
            <a:r>
              <a:rPr lang="en-US" sz="2000" dirty="0"/>
              <a:t>, street sellers </a:t>
            </a:r>
            <a:r>
              <a:rPr lang="en-US" sz="2000" dirty="0" err="1"/>
              <a:t>etc</a:t>
            </a:r>
            <a:r>
              <a:rPr lang="en-US" sz="2000" dirty="0"/>
              <a:t>)</a:t>
            </a:r>
          </a:p>
          <a:p>
            <a:r>
              <a:rPr lang="en-US" sz="2000" dirty="0"/>
              <a:t>Who is the character in the </a:t>
            </a:r>
            <a:r>
              <a:rPr lang="en-US" sz="2000" dirty="0" err="1"/>
              <a:t>centre</a:t>
            </a:r>
            <a:r>
              <a:rPr lang="en-US" sz="2000" dirty="0"/>
              <a:t>?  Why do you think he wearing that costume?  </a:t>
            </a:r>
          </a:p>
          <a:p>
            <a:endParaRPr lang="en-US" sz="2000" dirty="0"/>
          </a:p>
        </p:txBody>
      </p:sp>
    </p:spTree>
    <p:extLst>
      <p:ext uri="{BB962C8B-B14F-4D97-AF65-F5344CB8AC3E}">
        <p14:creationId xmlns:p14="http://schemas.microsoft.com/office/powerpoint/2010/main" val="270712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119</TotalTime>
  <Words>1663</Words>
  <Application>Microsoft Office PowerPoint</Application>
  <PresentationFormat>Widescreen</PresentationFormat>
  <Paragraphs>154</Paragraphs>
  <Slides>14</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Meiryo</vt:lpstr>
      <vt:lpstr>__Lexend_86777a</vt:lpstr>
      <vt:lpstr>Aptos</vt:lpstr>
      <vt:lpstr>Aptos Display</vt:lpstr>
      <vt:lpstr>Arial</vt:lpstr>
      <vt:lpstr>Mallory Book</vt:lpstr>
      <vt:lpstr>Office Theme</vt:lpstr>
      <vt:lpstr>Introduction to London in Stave 1, The Christmas Carol</vt:lpstr>
      <vt:lpstr>Read this passage from The Christmas Carol</vt:lpstr>
      <vt:lpstr>What words didn’t you understand?  Write them into your text ….</vt:lpstr>
      <vt:lpstr>Two teams:  Team One:  collect all the words in the extract to do with “things”.  Team Two:  collect all the words to do with “people”</vt:lpstr>
      <vt:lpstr>How many did you get?</vt:lpstr>
      <vt:lpstr>In your groups, discuss what you notice about the patterns and contrasts here.  What links can you see between the colours? </vt:lpstr>
      <vt:lpstr>What about with the characters?</vt:lpstr>
      <vt:lpstr>What sort of a London does Dickens portray here?  </vt:lpstr>
      <vt:lpstr>PowerPoint Presentation</vt:lpstr>
      <vt:lpstr>The Central Character is Billy Waters</vt:lpstr>
      <vt:lpstr>Everybody knew about Billy Waters because he got turned into a character in a hit play that was put on in London, America and Dublin, Ireland.  </vt:lpstr>
      <vt:lpstr>What similarities do you notice between the London in A Christmas Carol and the London represented in the talk about Billy Waters?</vt:lpstr>
      <vt:lpstr>Your Assignment:  find out ten facts about the Industrial Revolution. </vt:lpstr>
      <vt:lpstr>For further information about Billy Waters, and free teaching resources see: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Kinder</dc:creator>
  <cp:lastModifiedBy>David Kinder</cp:lastModifiedBy>
  <cp:revision>9</cp:revision>
  <dcterms:created xsi:type="dcterms:W3CDTF">2025-02-13T15:42:48Z</dcterms:created>
  <dcterms:modified xsi:type="dcterms:W3CDTF">2025-03-05T13:37:24Z</dcterms:modified>
</cp:coreProperties>
</file>